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3" r:id="rId8"/>
    <p:sldId id="262" r:id="rId9"/>
    <p:sldId id="267" r:id="rId10"/>
    <p:sldId id="273" r:id="rId11"/>
    <p:sldId id="293" r:id="rId12"/>
    <p:sldId id="277" r:id="rId13"/>
    <p:sldId id="274" r:id="rId14"/>
    <p:sldId id="290" r:id="rId15"/>
    <p:sldId id="291" r:id="rId16"/>
    <p:sldId id="292" r:id="rId17"/>
    <p:sldId id="269" r:id="rId18"/>
    <p:sldId id="288" r:id="rId19"/>
    <p:sldId id="289" r:id="rId20"/>
    <p:sldId id="275" r:id="rId21"/>
    <p:sldId id="270" r:id="rId22"/>
    <p:sldId id="281" r:id="rId23"/>
    <p:sldId id="276" r:id="rId24"/>
    <p:sldId id="294" r:id="rId25"/>
    <p:sldId id="278" r:id="rId26"/>
    <p:sldId id="295" r:id="rId27"/>
    <p:sldId id="271" r:id="rId28"/>
    <p:sldId id="279" r:id="rId29"/>
    <p:sldId id="282" r:id="rId30"/>
    <p:sldId id="283" r:id="rId31"/>
    <p:sldId id="284" r:id="rId32"/>
    <p:sldId id="272" r:id="rId33"/>
    <p:sldId id="285" r:id="rId34"/>
    <p:sldId id="286" r:id="rId35"/>
    <p:sldId id="297" r:id="rId3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41F9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4"/>
    <p:restoredTop sz="96327"/>
  </p:normalViewPr>
  <p:slideViewPr>
    <p:cSldViewPr snapToGrid="0">
      <p:cViewPr varScale="1">
        <p:scale>
          <a:sx n="87" d="100"/>
          <a:sy n="87" d="100"/>
        </p:scale>
        <p:origin x="230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7B11-006E-06C0-FC34-AC6ECFF97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7AE4B-F390-E133-BAB8-FFC69236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44E7-988E-BB5C-D4F9-34B63B36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18025-8B0F-E704-7D94-B77AB8BC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33DBE-0C0B-61C5-C7CB-591F6EA4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937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04A-6818-451B-0887-9156C24D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A3ED5-763B-56D3-1452-497787C79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FCCF-8DDD-9093-294A-69D28878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32DE3-5D4F-4EB8-14CA-6178D3D9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86400-067C-4616-51C1-09007625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505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B6B7A-2C98-20CF-4672-2C21A8CC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C6EB9-EE8F-495A-2C2D-0A4FC1959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1C128-090B-0DCD-1D11-9CFF4BA1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AD9CA-67CF-2961-9337-1F7A2C30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DD37-42CD-F5F2-AB1C-169DA20C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2637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D108-AADB-3E1D-DC08-6AA2F35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4B61-F8B9-C1AB-CC3A-C9E7A7050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82A4F-42F2-9075-27D9-ED46CE68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ADE7F-5979-53DB-C38A-54776863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270A-7663-DB45-570E-F976FB6F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533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7525-11EE-3453-5BD5-C198D70D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4B9F-9E34-F336-D762-786576FA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6952-7B28-5F2B-9D1F-EB4AB527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DC1B0-EBB5-4E7B-80D0-F03DCD37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83C66-6C3A-6486-6A91-E45FA882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877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CB15-32FE-194A-2F3D-7AD0EAFD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F172-8927-16D6-D3B7-9402E89ED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157ED-25B3-3E50-4A19-F30408907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7560-8771-FA39-7954-3391A28B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6FBC3-3760-4777-2C77-CC44FDE1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7F663-EE29-FD83-DC1C-B926F29F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163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D4C3-6C5E-C008-F5CF-13C16A79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213F-C2B2-5015-95D4-0E655595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DBD66-7A8C-19AE-CEE6-8CF6A5F59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45662-F18D-E585-0E14-4BB7EBB81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1C358-51BA-5743-7059-B3EFBAD12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BF605B-3483-93D1-E7BB-99966B06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ABBF3-8661-2E8C-CA3F-B6BFD761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53C2D-4915-9348-DC6B-9FAA79F1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006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4A43-C4ED-031A-B1AE-150DFFCB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7A51D-5999-5142-B721-C2AA38BC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3880D-D6EA-80BD-42FF-028B2AAE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4EA55-86C6-78D0-0EE5-4264BC0D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738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3DF17-66B9-9ADA-9ED2-F9A5E84D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8D786-198D-6E39-48BA-61E4A11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0025F-FCB5-2F76-0D51-BC77EAB6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546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1BDB-C404-17AC-6F7B-A55C0E65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C7B1-6078-06D8-EB57-31A4F4DDA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F8E8A-33EC-ED86-1B04-29E0A266A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5EE6E-6B4B-AB57-DFD2-4D7457C4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6DF4B-3DAD-8517-DC66-E4743212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F075C-87C0-B561-3B6E-FC224FE9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5697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DEDB-98C0-0167-AEB0-A7C98369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226EA-478C-46DC-933B-A4FB7D790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5A3E8-8358-5E9E-7374-6CEF9F4BC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2E160-6AB1-E91C-ABA6-B3B718F7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A644C-7CBC-374D-3B61-F2BF5C5E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1C00-38AB-FCC7-1529-4C93C631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140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E828-AD87-DCC0-72BD-D6B6BE23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7076A-C0F5-CB6C-82DA-2443FDF72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F925-EE2F-7C4E-8521-AAF20CAAA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365592-D106-ED4B-A476-2B21112E4108}" type="datetimeFigureOut">
              <a:rPr lang="fr-CH" smtClean="0"/>
              <a:t>13.10.2025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A8EC8-43BC-DDA4-4EAD-A78A0C97D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B6B2C-2171-5D6B-C40E-C1427DA58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04738-A3DF-5441-9E0C-A3A28124BA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80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npatangan/divorce-prediction/dat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8048B4-3F65-4EB9-ABA8-099353BE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101010 data lines to infinity">
            <a:extLst>
              <a:ext uri="{FF2B5EF4-FFF2-40B4-BE49-F238E27FC236}">
                <a16:creationId xmlns:a16="http://schemas.microsoft.com/office/drawing/2014/main" id="{2BD8F4D7-3F33-4E59-B038-5890F635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3127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B99B3-D511-B4DD-C089-F34BF82F0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169982"/>
            <a:ext cx="10530318" cy="2736390"/>
          </a:xfrm>
        </p:spPr>
        <p:txBody>
          <a:bodyPr anchor="b">
            <a:normAutofit/>
          </a:bodyPr>
          <a:lstStyle/>
          <a:p>
            <a:pPr algn="l"/>
            <a:r>
              <a:rPr lang="fr-CH" sz="8000" dirty="0">
                <a:solidFill>
                  <a:schemeClr val="tx2"/>
                </a:solidFill>
              </a:rPr>
              <a:t>Divorce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5E1F5-011A-BB5F-D2A2-0F1C26804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8" y="4010487"/>
            <a:ext cx="10530318" cy="546560"/>
          </a:xfrm>
        </p:spPr>
        <p:txBody>
          <a:bodyPr anchor="t">
            <a:normAutofit/>
          </a:bodyPr>
          <a:lstStyle/>
          <a:p>
            <a:pPr algn="l"/>
            <a:r>
              <a:rPr lang="en-GB" noProof="0" dirty="0">
                <a:solidFill>
                  <a:schemeClr val="tx2"/>
                </a:solidFill>
              </a:rPr>
              <a:t>PART 1. Exploring factors contributing to divorce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86DB23-FEFE-4C3A-88FA-8E855AB1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B22FAF-4B4F-40B1-97FF-67CD036C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488D89-E3BB-4E60-BF44-5F0BE92E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FA7B87-C151-46CF-9E07-DD4FD971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9EB480-500C-4A3E-BED3-513B88DB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700722-FC5C-2FB0-A59D-F5CE83F327DC}"/>
              </a:ext>
            </a:extLst>
          </p:cNvPr>
          <p:cNvSpPr txBox="1"/>
          <p:nvPr/>
        </p:nvSpPr>
        <p:spPr>
          <a:xfrm>
            <a:off x="840441" y="5246202"/>
            <a:ext cx="3241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By: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Kabir Ramana </a:t>
            </a:r>
          </a:p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Rodrigue Gbedomon</a:t>
            </a:r>
          </a:p>
          <a:p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Sertac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Alagoz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Balbaros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BA72-71ED-B9E7-F7F7-D89503B9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A1B0AA-C3A1-5AF6-F019-895FACC4BF5F}"/>
              </a:ext>
            </a:extLst>
          </p:cNvPr>
          <p:cNvSpPr/>
          <p:nvPr/>
        </p:nvSpPr>
        <p:spPr>
          <a:xfrm>
            <a:off x="-12162" y="1153273"/>
            <a:ext cx="12204162" cy="2979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FA62E0-B3CE-45F8-FB1A-EE6EA4FEE416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4D2E2-50E2-4A1A-BA67-D5D8D9F07C6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(2/8)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60233-A129-C26F-F9DD-93B4469F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412" y="1505104"/>
            <a:ext cx="4804547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D44A7E-A5CC-5E64-1D06-D2C44F98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13" y="1505104"/>
            <a:ext cx="319224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277A3-7A4D-5A02-60F9-8B4183F34912}"/>
              </a:ext>
            </a:extLst>
          </p:cNvPr>
          <p:cNvSpPr txBox="1"/>
          <p:nvPr/>
        </p:nvSpPr>
        <p:spPr>
          <a:xfrm>
            <a:off x="94344" y="5426070"/>
            <a:ext cx="3956661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0.1089)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0.5793)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AEC4121-81F4-8C8C-9E90-13DC2ED2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" y="150510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AB16057-175A-17FB-78CB-4EBE9350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63350" y="5463568"/>
            <a:ext cx="702005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4061C6-6FCB-3145-57B9-E7FF3DFB4CB5}"/>
              </a:ext>
            </a:extLst>
          </p:cNvPr>
          <p:cNvSpPr txBox="1"/>
          <p:nvPr/>
        </p:nvSpPr>
        <p:spPr>
          <a:xfrm>
            <a:off x="1233377" y="3639705"/>
            <a:ext cx="9388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4.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at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0645F-786D-D8C2-C90D-4B4903443CCB}"/>
              </a:ext>
            </a:extLst>
          </p:cNvPr>
          <p:cNvSpPr txBox="1"/>
          <p:nvPr/>
        </p:nvSpPr>
        <p:spPr>
          <a:xfrm>
            <a:off x="4977701" y="5241405"/>
            <a:ext cx="6947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age of marriage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age of marriage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76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0540-D567-162F-C4CA-A424CF07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4CBBDE-467C-B2F3-83CF-757771A795D1}"/>
              </a:ext>
            </a:extLst>
          </p:cNvPr>
          <p:cNvSpPr/>
          <p:nvPr/>
        </p:nvSpPr>
        <p:spPr>
          <a:xfrm>
            <a:off x="-12162" y="1360314"/>
            <a:ext cx="12204162" cy="2988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C40E6A-8DB0-3780-854F-697F783C677B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50523-E6CC-A1C8-73AE-D2D9B8B7EA76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(3/8)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A8D487-2A0A-555D-5758-E79A2B77E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97" y="1712514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4B6227E-BB1F-1D54-3811-81ABF52A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485" y="1712514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58945-734A-422D-543A-B5AD6371959E}"/>
              </a:ext>
            </a:extLst>
          </p:cNvPr>
          <p:cNvSpPr txBox="1"/>
          <p:nvPr/>
        </p:nvSpPr>
        <p:spPr>
          <a:xfrm>
            <a:off x="124700" y="5497686"/>
            <a:ext cx="3734917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0.6079)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0.5663)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9F0DC9FC-876F-66D6-93B8-5A9E6529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7" y="17120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B450F45-57EC-B5D7-4826-1C095BCB8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20622" y="553518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5CF54-49B8-9F35-0F21-2E175239DA58}"/>
              </a:ext>
            </a:extLst>
          </p:cNvPr>
          <p:cNvSpPr txBox="1"/>
          <p:nvPr/>
        </p:nvSpPr>
        <p:spPr>
          <a:xfrm>
            <a:off x="1477925" y="3852790"/>
            <a:ext cx="963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5.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duration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933EE-30D4-5844-2AE3-CD9DC2EA7210}"/>
              </a:ext>
            </a:extLst>
          </p:cNvPr>
          <p:cNvSpPr txBox="1"/>
          <p:nvPr/>
        </p:nvSpPr>
        <p:spPr>
          <a:xfrm>
            <a:off x="5083629" y="5313019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marriage duration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marriage duration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26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10FC-06F3-D381-29FB-60F59AB3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49B40E4-CDC4-BF12-4330-C488CF5DEF63}"/>
              </a:ext>
            </a:extLst>
          </p:cNvPr>
          <p:cNvSpPr/>
          <p:nvPr/>
        </p:nvSpPr>
        <p:spPr>
          <a:xfrm>
            <a:off x="-12162" y="1549856"/>
            <a:ext cx="12204162" cy="2798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63B20-FF51-A8E3-5986-BBFAEF798492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F2656-2B29-7487-C000-E803E33D3CB4}"/>
              </a:ext>
            </a:extLst>
          </p:cNvPr>
          <p:cNvSpPr txBox="1"/>
          <p:nvPr/>
        </p:nvSpPr>
        <p:spPr>
          <a:xfrm>
            <a:off x="2682628" y="181382"/>
            <a:ext cx="5387484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(4/8)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8BD6937-205B-EDAC-9764-AD448ED6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62" y="1698718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A2157B2-BFD5-CA54-2B0F-ABD7CF81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88" y="1709351"/>
            <a:ext cx="319224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67709-6A10-12DE-02B2-E3FE4BE95F28}"/>
              </a:ext>
            </a:extLst>
          </p:cNvPr>
          <p:cNvSpPr txBox="1"/>
          <p:nvPr/>
        </p:nvSpPr>
        <p:spPr>
          <a:xfrm>
            <a:off x="173142" y="5287681"/>
            <a:ext cx="357473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0.8318)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(P-value: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0.4892)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EF10FA1E-A15F-9EDE-3184-B7D713B3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2" y="168808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4A8760E-4FC1-65D2-BC2D-AB921A058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873367" y="5362678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98E62-702C-1068-F396-5634A874C31B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children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5AC35-0773-3821-B44D-92C50BBA22EE}"/>
              </a:ext>
            </a:extLst>
          </p:cNvPr>
          <p:cNvSpPr txBox="1"/>
          <p:nvPr/>
        </p:nvSpPr>
        <p:spPr>
          <a:xfrm>
            <a:off x="4700857" y="5140514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number of children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 number of children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45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C539-D15A-1BB2-D992-DB8A618E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BB6986-1AF5-1946-CA31-371FEB4CCCF5}"/>
              </a:ext>
            </a:extLst>
          </p:cNvPr>
          <p:cNvSpPr/>
          <p:nvPr/>
        </p:nvSpPr>
        <p:spPr>
          <a:xfrm>
            <a:off x="6815469" y="1207332"/>
            <a:ext cx="4667695" cy="3364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BCD8CD-5415-E107-D85F-3BD5ED702DF1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701C5-80D3-131A-5B07-24F8FA6AF9B9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(5/8)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1D3555-27E7-80F8-3DE9-B4EDE998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477" y="1388684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371D87-633E-FCEA-9CFE-8ED2E51901A3}"/>
              </a:ext>
            </a:extLst>
          </p:cNvPr>
          <p:cNvSpPr txBox="1"/>
          <p:nvPr/>
        </p:nvSpPr>
        <p:spPr>
          <a:xfrm>
            <a:off x="1358236" y="571386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0.0873)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E2E43-A442-D4AE-6701-0C1D9EFC6076}"/>
              </a:ext>
            </a:extLst>
          </p:cNvPr>
          <p:cNvSpPr txBox="1"/>
          <p:nvPr/>
        </p:nvSpPr>
        <p:spPr>
          <a:xfrm>
            <a:off x="7708605" y="3987224"/>
            <a:ext cx="341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marriage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719B7-B1FD-F696-FA74-5C72A6AD3611}"/>
              </a:ext>
            </a:extLst>
          </p:cNvPr>
          <p:cNvSpPr txBox="1"/>
          <p:nvPr/>
        </p:nvSpPr>
        <p:spPr>
          <a:xfrm>
            <a:off x="4864393" y="5406088"/>
            <a:ext cx="670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marriage type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marriage type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FF540AD-05E8-138D-2EC2-5467E6EFE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739014" y="562825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enerated image">
            <a:extLst>
              <a:ext uri="{FF2B5EF4-FFF2-40B4-BE49-F238E27FC236}">
                <a16:creationId xmlns:a16="http://schemas.microsoft.com/office/drawing/2014/main" id="{8573314F-B87A-893F-D68B-A4BEEBCCE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8"/>
          <a:stretch>
            <a:fillRect/>
          </a:stretch>
        </p:blipFill>
        <p:spPr bwMode="auto">
          <a:xfrm>
            <a:off x="455801" y="1207331"/>
            <a:ext cx="5998159" cy="336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F83-FAD6-492A-3E24-1F224115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E8E427-20FC-2412-1B1B-F783D68925D2}"/>
              </a:ext>
            </a:extLst>
          </p:cNvPr>
          <p:cNvSpPr/>
          <p:nvPr/>
        </p:nvSpPr>
        <p:spPr>
          <a:xfrm>
            <a:off x="6806963" y="1701798"/>
            <a:ext cx="4667694" cy="3444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1610BB-B441-3E94-2756-989F5CD85E10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CCC98-7382-5052-4BA1-6D8A11B26EF4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(6/8)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9186BA2-1C86-09A6-439D-20E89058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64" y="1906505"/>
            <a:ext cx="407116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12B98E-536B-607E-8129-EBA0E8CA1C37}"/>
              </a:ext>
            </a:extLst>
          </p:cNvPr>
          <p:cNvSpPr txBox="1"/>
          <p:nvPr/>
        </p:nvSpPr>
        <p:spPr>
          <a:xfrm>
            <a:off x="1076010" y="5852362"/>
            <a:ext cx="178373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0.4803)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B2F5B-87B8-7246-0A9E-F0B13BC64514}"/>
              </a:ext>
            </a:extLst>
          </p:cNvPr>
          <p:cNvSpPr txBox="1"/>
          <p:nvPr/>
        </p:nvSpPr>
        <p:spPr>
          <a:xfrm>
            <a:off x="7123064" y="4557632"/>
            <a:ext cx="4071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8. Distribution of cultural background match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460A-D939-D22F-7BB1-9DF0EDB0BE35}"/>
              </a:ext>
            </a:extLst>
          </p:cNvPr>
          <p:cNvSpPr txBox="1"/>
          <p:nvPr/>
        </p:nvSpPr>
        <p:spPr>
          <a:xfrm>
            <a:off x="4125433" y="5544586"/>
            <a:ext cx="744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cultural background match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cultural background match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0B3C2E7-2925-B435-E7CF-12F02AD3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325447" y="5964749"/>
            <a:ext cx="33428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7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7373-BCE0-8C54-CDB5-74262FF7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5272DB-AB32-315A-D83F-6EAED74ADF51}"/>
              </a:ext>
            </a:extLst>
          </p:cNvPr>
          <p:cNvSpPr/>
          <p:nvPr/>
        </p:nvSpPr>
        <p:spPr>
          <a:xfrm>
            <a:off x="7219508" y="1737653"/>
            <a:ext cx="4667694" cy="3504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A723D8-F79E-11BC-2FF8-956AC34B24D8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D2F29-F8F4-37BE-0566-03DE370AE072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(7/8)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3E0E1A3-ADBA-63F0-966D-4D2553A5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54" y="1942360"/>
            <a:ext cx="406285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BCEC05-CE37-CA48-990E-E413D3718FA5}"/>
              </a:ext>
            </a:extLst>
          </p:cNvPr>
          <p:cNvSpPr txBox="1"/>
          <p:nvPr/>
        </p:nvSpPr>
        <p:spPr>
          <a:xfrm>
            <a:off x="908007" y="5852362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3992)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BC89-FD6C-09BC-897D-AD3FE5C67F15}"/>
              </a:ext>
            </a:extLst>
          </p:cNvPr>
          <p:cNvSpPr txBox="1"/>
          <p:nvPr/>
        </p:nvSpPr>
        <p:spPr>
          <a:xfrm>
            <a:off x="7708694" y="4595818"/>
            <a:ext cx="368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9. Distribution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religious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comptability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DFA3C-E441-C016-DA74-C956A5F944A0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religious computability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religious compatibility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35B9CA7-13D2-A4BB-1567-63F02804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27265" y="5837153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E643000-6A79-743A-8845-E71981C36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37900" y="5753658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3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43F5-0015-7F04-99D6-927AAFC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E3F360-BF67-B642-5EB9-113E36413565}"/>
              </a:ext>
            </a:extLst>
          </p:cNvPr>
          <p:cNvSpPr/>
          <p:nvPr/>
        </p:nvSpPr>
        <p:spPr>
          <a:xfrm>
            <a:off x="7122511" y="113413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E862A4-9452-2EF2-E5D4-B326FCE032FD}"/>
              </a:ext>
            </a:extLst>
          </p:cNvPr>
          <p:cNvSpPr txBox="1">
            <a:spLocks/>
          </p:cNvSpPr>
          <p:nvPr/>
        </p:nvSpPr>
        <p:spPr>
          <a:xfrm>
            <a:off x="455802" y="348342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50848-A794-D9E4-7B2E-945540D0C99B}"/>
              </a:ext>
            </a:extLst>
          </p:cNvPr>
          <p:cNvSpPr txBox="1"/>
          <p:nvPr/>
        </p:nvSpPr>
        <p:spPr>
          <a:xfrm>
            <a:off x="2682627" y="181382"/>
            <a:ext cx="5536339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(8/8)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9B7E04C-36DB-DB21-AE8F-4D467C8D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75" y="1365358"/>
            <a:ext cx="407116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6D449A-6116-F6AA-66F2-DCF0585A63BA}"/>
              </a:ext>
            </a:extLst>
          </p:cNvPr>
          <p:cNvSpPr txBox="1"/>
          <p:nvPr/>
        </p:nvSpPr>
        <p:spPr>
          <a:xfrm>
            <a:off x="908007" y="592488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0.0822)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F6312-B8C8-B732-9D35-774844DD44E0}"/>
              </a:ext>
            </a:extLst>
          </p:cNvPr>
          <p:cNvSpPr txBox="1"/>
          <p:nvPr/>
        </p:nvSpPr>
        <p:spPr>
          <a:xfrm>
            <a:off x="7420775" y="4007431"/>
            <a:ext cx="4071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10.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pre-marital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cohabitation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F052C-437F-7E67-CC9C-94C883808646}"/>
              </a:ext>
            </a:extLst>
          </p:cNvPr>
          <p:cNvSpPr txBox="1"/>
          <p:nvPr/>
        </p:nvSpPr>
        <p:spPr>
          <a:xfrm>
            <a:off x="4125432" y="5544586"/>
            <a:ext cx="776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pre-marital cohabitation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pre-marital cohabitation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50A3E88-1F48-267B-A0C6-1A557342B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48531" y="5815887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85729DC-5818-516C-2689-15E66D357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3206002" y="583927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6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5CF74-8899-3CF5-DDA0-8D21D49A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5B69AD-E355-35DE-9DD6-3E7AE9E9978A}"/>
              </a:ext>
            </a:extLst>
          </p:cNvPr>
          <p:cNvSpPr/>
          <p:nvPr/>
        </p:nvSpPr>
        <p:spPr>
          <a:xfrm>
            <a:off x="765544" y="1223526"/>
            <a:ext cx="7122214" cy="5006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4A5F30-975B-27B8-5510-D98B5B1E2129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DF9A0-2DEF-921B-B221-812972445792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(1/4)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284DF9-E9A4-478A-43A5-BF79A3948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57010"/>
              </p:ext>
            </p:extLst>
          </p:nvPr>
        </p:nvGraphicFramePr>
        <p:xfrm>
          <a:off x="1003764" y="1480060"/>
          <a:ext cx="6688943" cy="453834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69042">
                  <a:extLst>
                    <a:ext uri="{9D8B030D-6E8A-4147-A177-3AD203B41FA5}">
                      <a16:colId xmlns:a16="http://schemas.microsoft.com/office/drawing/2014/main" val="69511367"/>
                    </a:ext>
                  </a:extLst>
                </a:gridCol>
                <a:gridCol w="2346972">
                  <a:extLst>
                    <a:ext uri="{9D8B030D-6E8A-4147-A177-3AD203B41FA5}">
                      <a16:colId xmlns:a16="http://schemas.microsoft.com/office/drawing/2014/main" val="206740194"/>
                    </a:ext>
                  </a:extLst>
                </a:gridCol>
                <a:gridCol w="2172929">
                  <a:extLst>
                    <a:ext uri="{9D8B030D-6E8A-4147-A177-3AD203B41FA5}">
                      <a16:colId xmlns:a16="http://schemas.microsoft.com/office/drawing/2014/main" val="1620809814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142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6008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Bachelor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1267 (42.11%)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802 (40.28%)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09382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High School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908 (30.18%)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 (30.39%)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33194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Master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561 (18.64%)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402 (20.19%)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5427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 Formal Education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151 (5.02%)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 (4.02%)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63464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PhD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122 (4.05%)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102 (5.12%)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0037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23322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 status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67031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Full-time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1496 (49.72%)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991 (49.77%)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0280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Homemaker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(14.72%)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305 (15.32%)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11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Part-time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637 (21.17%)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391 (19.64%)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1134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Unemployed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433 (14.39%)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304 (15.27%)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914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30911"/>
                  </a:ext>
                </a:extLst>
              </a:tr>
              <a:tr h="93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 income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60029.54 ± 19725.16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60508.04 ± 19567.79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36211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6587A34-D0D0-FE8E-DB7C-B2D3405E868A}"/>
              </a:ext>
            </a:extLst>
          </p:cNvPr>
          <p:cNvSpPr txBox="1"/>
          <p:nvPr/>
        </p:nvSpPr>
        <p:spPr>
          <a:xfrm>
            <a:off x="8125978" y="3062176"/>
            <a:ext cx="368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3.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socio-economic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conditions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298681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C4FA-A750-22B9-60D9-F9FDD15A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F9D21B-DEB7-89C2-DEB1-184B64C03767}"/>
              </a:ext>
            </a:extLst>
          </p:cNvPr>
          <p:cNvSpPr/>
          <p:nvPr/>
        </p:nvSpPr>
        <p:spPr>
          <a:xfrm>
            <a:off x="7074630" y="1663641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5FFD48-512C-A77C-4A78-065F8DA6E3D3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BC8AD-F1E2-E596-1BFE-5A154CF22B04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(2/4)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1989DE-BF4E-1B4D-5E63-BAFC2C51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49" y="200541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041C9-0671-DF06-4784-18BFBDD25345}"/>
              </a:ext>
            </a:extLst>
          </p:cNvPr>
          <p:cNvSpPr txBox="1"/>
          <p:nvPr/>
        </p:nvSpPr>
        <p:spPr>
          <a:xfrm>
            <a:off x="752094" y="5705405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0873)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AA98E-5F92-6F27-69F7-B79968C876E2}"/>
              </a:ext>
            </a:extLst>
          </p:cNvPr>
          <p:cNvSpPr txBox="1"/>
          <p:nvPr/>
        </p:nvSpPr>
        <p:spPr>
          <a:xfrm>
            <a:off x="7666073" y="4583220"/>
            <a:ext cx="3891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11.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education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7881A-02CA-5843-ADC8-6BCFA988BECC}"/>
              </a:ext>
            </a:extLst>
          </p:cNvPr>
          <p:cNvSpPr txBox="1"/>
          <p:nvPr/>
        </p:nvSpPr>
        <p:spPr>
          <a:xfrm>
            <a:off x="3678137" y="5536128"/>
            <a:ext cx="776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education level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education level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77314C3-3001-888B-5DA7-BEBE6CFD2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94969" y="5619792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9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66B2D-2E20-0136-F91B-15EDF2F5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EBA8B5-8A79-38C8-F314-4E432D206A1E}"/>
              </a:ext>
            </a:extLst>
          </p:cNvPr>
          <p:cNvSpPr/>
          <p:nvPr/>
        </p:nvSpPr>
        <p:spPr>
          <a:xfrm>
            <a:off x="7032100" y="1098027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92B4A6-B2A9-F59F-BFB1-77B237539491}"/>
              </a:ext>
            </a:extLst>
          </p:cNvPr>
          <p:cNvSpPr txBox="1">
            <a:spLocks/>
          </p:cNvSpPr>
          <p:nvPr/>
        </p:nvSpPr>
        <p:spPr>
          <a:xfrm>
            <a:off x="586430" y="223285"/>
            <a:ext cx="4627827" cy="832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BB3F-CB5E-E1EA-AF7D-C0725E4E9958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(3/4)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BCB84D-EBD3-BF9C-42E1-134EE52A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19" y="1290080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662B-6530-5644-C561-7BD175D0F84B}"/>
              </a:ext>
            </a:extLst>
          </p:cNvPr>
          <p:cNvSpPr txBox="1"/>
          <p:nvPr/>
        </p:nvSpPr>
        <p:spPr>
          <a:xfrm>
            <a:off x="586430" y="5705404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 5164)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6CB23-CC45-8CA9-5767-8AF6F8061035}"/>
              </a:ext>
            </a:extLst>
          </p:cNvPr>
          <p:cNvSpPr txBox="1"/>
          <p:nvPr/>
        </p:nvSpPr>
        <p:spPr>
          <a:xfrm>
            <a:off x="7334520" y="3880858"/>
            <a:ext cx="406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12.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employment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status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94DDB-DC3F-D2B1-05B7-052D68A8D427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employment status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employment status 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C9C25EB-543D-CEC4-8D94-BBFF95F6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95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CD39-D5C4-A7D2-9747-93007825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34" y="449680"/>
            <a:ext cx="9942716" cy="866502"/>
          </a:xfrm>
        </p:spPr>
        <p:txBody>
          <a:bodyPr anchor="ctr">
            <a:normAutofit/>
          </a:bodyPr>
          <a:lstStyle/>
          <a:p>
            <a:r>
              <a:rPr lang="fr-CH" sz="4800" dirty="0" err="1">
                <a:solidFill>
                  <a:srgbClr val="9D41F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fr-CH" sz="4800" dirty="0">
              <a:solidFill>
                <a:srgbClr val="9D41F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0915-2F5D-89F8-A2CC-00C529AB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340" y="1576649"/>
            <a:ext cx="9941319" cy="2951808"/>
          </a:xfrm>
        </p:spPr>
        <p:txBody>
          <a:bodyPr anchor="ctr">
            <a:noAutofit/>
          </a:bodyPr>
          <a:lstStyle/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Objective/Question/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and analyses</a:t>
            </a:r>
          </a:p>
          <a:p>
            <a:pPr>
              <a:buClr>
                <a:srgbClr val="9D41F9"/>
              </a:buClr>
            </a:pP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buClr>
                <a:srgbClr val="9D41F9"/>
              </a:buClr>
            </a:pP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5223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6B99-95EE-8EEE-4A6D-B27BD152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59357-EFBF-2AB8-C336-B6F4538CA13D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4FDCC8-11AE-4786-4001-12AECFF5E03C}"/>
              </a:ext>
            </a:extLst>
          </p:cNvPr>
          <p:cNvSpPr txBox="1">
            <a:spLocks/>
          </p:cNvSpPr>
          <p:nvPr/>
        </p:nvSpPr>
        <p:spPr>
          <a:xfrm>
            <a:off x="586430" y="37070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ADC8A-408A-24AD-B36F-16D410F92790}"/>
              </a:ext>
            </a:extLst>
          </p:cNvPr>
          <p:cNvSpPr txBox="1"/>
          <p:nvPr/>
        </p:nvSpPr>
        <p:spPr>
          <a:xfrm>
            <a:off x="2900342" y="181173"/>
            <a:ext cx="4765731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Socio-economic conditions (4/4)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19970B-1D64-C52C-C6CA-205059AE2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4" y="1624132"/>
            <a:ext cx="4804551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9052B84-DF27-6CCC-A59F-1C4D682E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96BA401-921F-BC70-6D52-B5F7F339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97" y="1624132"/>
            <a:ext cx="3192245" cy="20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290B2-DAA3-5961-FA10-0123E099B4B1}"/>
              </a:ext>
            </a:extLst>
          </p:cNvPr>
          <p:cNvSpPr txBox="1"/>
          <p:nvPr/>
        </p:nvSpPr>
        <p:spPr>
          <a:xfrm>
            <a:off x="95692" y="5707782"/>
            <a:ext cx="395531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0.1134 /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0.0054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0.7652)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0.5124)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D1BB146-3A12-1AFA-8689-637EC989D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39634" y="574528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E3510-5A74-A19C-EE62-DAEAD8C6A5B7}"/>
              </a:ext>
            </a:extLst>
          </p:cNvPr>
          <p:cNvSpPr txBox="1"/>
          <p:nvPr/>
        </p:nvSpPr>
        <p:spPr>
          <a:xfrm>
            <a:off x="4930264" y="5476498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combined income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communication score.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15C92-030D-B0BD-5701-AA43F773982D}"/>
              </a:ext>
            </a:extLst>
          </p:cNvPr>
          <p:cNvSpPr txBox="1"/>
          <p:nvPr/>
        </p:nvSpPr>
        <p:spPr>
          <a:xfrm>
            <a:off x="1041991" y="3852790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13.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combine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combined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income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</p:spTree>
    <p:extLst>
      <p:ext uri="{BB962C8B-B14F-4D97-AF65-F5344CB8AC3E}">
        <p14:creationId xmlns:p14="http://schemas.microsoft.com/office/powerpoint/2010/main" val="1860348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B585-E09A-FA88-E7E1-F2EAD75C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2363D5-816B-C56D-0F3C-1E099EA6004D}"/>
              </a:ext>
            </a:extLst>
          </p:cNvPr>
          <p:cNvSpPr/>
          <p:nvPr/>
        </p:nvSpPr>
        <p:spPr>
          <a:xfrm>
            <a:off x="586430" y="1117178"/>
            <a:ext cx="6611851" cy="48370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E57F3D-3C7E-7931-3CF4-E16AE781306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FD05C1-CE4B-09A8-FF9B-7A6D4590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14373"/>
              </p:ext>
            </p:extLst>
          </p:nvPr>
        </p:nvGraphicFramePr>
        <p:xfrm>
          <a:off x="969203" y="1528145"/>
          <a:ext cx="5859079" cy="402488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11302">
                  <a:extLst>
                    <a:ext uri="{9D8B030D-6E8A-4147-A177-3AD203B41FA5}">
                      <a16:colId xmlns:a16="http://schemas.microsoft.com/office/drawing/2014/main" val="1715916914"/>
                    </a:ext>
                  </a:extLst>
                </a:gridCol>
                <a:gridCol w="1786270">
                  <a:extLst>
                    <a:ext uri="{9D8B030D-6E8A-4147-A177-3AD203B41FA5}">
                      <a16:colId xmlns:a16="http://schemas.microsoft.com/office/drawing/2014/main" val="1015871188"/>
                    </a:ext>
                  </a:extLst>
                </a:gridCol>
                <a:gridCol w="1361507">
                  <a:extLst>
                    <a:ext uri="{9D8B030D-6E8A-4147-A177-3AD203B41FA5}">
                      <a16:colId xmlns:a16="http://schemas.microsoft.com/office/drawing/2014/main" val="3773341310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2816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5220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6.16 ± 1.95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5.86 ± 1.96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2321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02139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frequency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2.00 ± 1.41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2.03 ± 1.42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9437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521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 resolution style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8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Aggressive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595 (19.77%)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399 (20.04%)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505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Avoidant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777 (25.82%)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473 (23.76%)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9583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Collaborative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1219 (40.51%)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809 (40.63%)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54226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Passive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418 (13.89%)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310 (15.57%)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456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8776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 score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6.11 ± 1.90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5.91 ± 1.97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0122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839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 hobbies count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3.00 ± 1.71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2.94 ± 1.71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2730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05CC98-1592-FA67-D93D-0DFF54F3970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(1/6)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A051-9D40-A22E-74E6-F337ABD473D6}"/>
              </a:ext>
            </a:extLst>
          </p:cNvPr>
          <p:cNvSpPr txBox="1"/>
          <p:nvPr/>
        </p:nvSpPr>
        <p:spPr>
          <a:xfrm>
            <a:off x="7533300" y="2967335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 4.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description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interpersonal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relationship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dynamics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</a:t>
            </a:r>
          </a:p>
        </p:txBody>
      </p:sp>
    </p:spTree>
    <p:extLst>
      <p:ext uri="{BB962C8B-B14F-4D97-AF65-F5344CB8AC3E}">
        <p14:creationId xmlns:p14="http://schemas.microsoft.com/office/powerpoint/2010/main" val="98305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3EFB-7B45-777D-1313-AB9EC876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C77D45-5036-0FE6-6979-BB50C45B8391}"/>
              </a:ext>
            </a:extLst>
          </p:cNvPr>
          <p:cNvSpPr/>
          <p:nvPr/>
        </p:nvSpPr>
        <p:spPr>
          <a:xfrm>
            <a:off x="7170323" y="1392156"/>
            <a:ext cx="4667694" cy="353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90D00A-ED60-7C74-7EC6-4555614D2F76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9818E-6485-FA1E-9A23-70CB89F66B99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07B20D-562C-7BC7-17EA-066EB17C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41" y="1615789"/>
            <a:ext cx="406285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909D7-AFA1-0795-D959-0F79DD9839C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0.2204)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96996-ED6E-EE1D-12A9-2D9E0CE227A5}"/>
              </a:ext>
            </a:extLst>
          </p:cNvPr>
          <p:cNvSpPr txBox="1"/>
          <p:nvPr/>
        </p:nvSpPr>
        <p:spPr>
          <a:xfrm>
            <a:off x="7389628" y="416426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14.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resolution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style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927CF-A655-A948-418D-8E6DD2398892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conflict resolution style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conflict resolution style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F4A3BAB-593B-B506-BAA7-A5D74B8EC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643389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10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BDCA-2697-9BBD-2849-534F23AB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96D6AA-261D-DEC6-FF1A-D065DFB79441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1EDB4B-8A56-8361-633C-4F48A983CF91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4723D-6686-D57C-C88E-5C2E57E023E8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(3/6)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C8E8B4BA-5090-C27D-5080-79E152525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286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92263856-01A8-CBAB-0A8C-554FE972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5" y="177713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9B547D3A-A7CE-72DF-5CF1-685464544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25" y="1777139"/>
            <a:ext cx="480454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F8D5B7-ED42-1495-8B24-E0829766DAB1}"/>
              </a:ext>
            </a:extLst>
          </p:cNvPr>
          <p:cNvSpPr txBox="1"/>
          <p:nvPr/>
        </p:nvSpPr>
        <p:spPr>
          <a:xfrm>
            <a:off x="63329" y="5365875"/>
            <a:ext cx="377556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0.9387)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B1670-C349-1C93-71AF-389F8FF0D0A2}"/>
              </a:ext>
            </a:extLst>
          </p:cNvPr>
          <p:cNvSpPr txBox="1"/>
          <p:nvPr/>
        </p:nvSpPr>
        <p:spPr>
          <a:xfrm>
            <a:off x="1055403" y="3895998"/>
            <a:ext cx="1006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15. Distribution of communication score (a), QQ plot for communication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communication score 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4D0CB-0F9D-0D7C-2FFD-FBFC3F5E71F2}"/>
              </a:ext>
            </a:extLst>
          </p:cNvPr>
          <p:cNvSpPr txBox="1"/>
          <p:nvPr/>
        </p:nvSpPr>
        <p:spPr>
          <a:xfrm>
            <a:off x="5024385" y="512447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communication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communication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53D1414-46B4-82CF-2F35-A64F4E7CC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38913" y="5387789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88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15E5C-9C8A-C10B-66AC-DD97BD26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D6832-279D-D100-A65A-B1003644B96A}"/>
              </a:ext>
            </a:extLst>
          </p:cNvPr>
          <p:cNvSpPr/>
          <p:nvPr/>
        </p:nvSpPr>
        <p:spPr>
          <a:xfrm>
            <a:off x="-12162" y="1492125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CF5DEC-27A0-56CA-1774-2B52F6B15CEB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9565-A5D1-4B5D-F258-D0CDC70EFABE}"/>
              </a:ext>
            </a:extLst>
          </p:cNvPr>
          <p:cNvSpPr txBox="1"/>
          <p:nvPr/>
        </p:nvSpPr>
        <p:spPr>
          <a:xfrm>
            <a:off x="2900342" y="181173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(4/6)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A252B1-3CF0-F965-2B1E-118E20E97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8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DD02F98-3E72-AE3A-3C57-4A760D17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744" y="1694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2968003-D738-0012-3CE9-15A70890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82" y="169468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96F48-DF46-FEC2-A32F-71A6E915205A}"/>
              </a:ext>
            </a:extLst>
          </p:cNvPr>
          <p:cNvSpPr txBox="1"/>
          <p:nvPr/>
        </p:nvSpPr>
        <p:spPr>
          <a:xfrm>
            <a:off x="125742" y="5430718"/>
            <a:ext cx="3946528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0.5181)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0.4510)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FBDA7-33E4-AFB2-2800-C08567BC0608}"/>
              </a:ext>
            </a:extLst>
          </p:cNvPr>
          <p:cNvSpPr txBox="1"/>
          <p:nvPr/>
        </p:nvSpPr>
        <p:spPr>
          <a:xfrm>
            <a:off x="5118480" y="516331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conflict frequency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conflict frequency.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24197-AAFE-EA19-FC4A-DC00FD381D52}"/>
              </a:ext>
            </a:extLst>
          </p:cNvPr>
          <p:cNvSpPr txBox="1"/>
          <p:nvPr/>
        </p:nvSpPr>
        <p:spPr>
          <a:xfrm>
            <a:off x="1055403" y="3895998"/>
            <a:ext cx="10069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16.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conflict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frequency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(c)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22EA866-D896-F3ED-9AD2-24AF74B49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244374" y="5468216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0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8AC4-0922-858C-8684-355297CD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33AF2C-6B27-0C7A-A61D-EC5F06098444}"/>
              </a:ext>
            </a:extLst>
          </p:cNvPr>
          <p:cNvSpPr/>
          <p:nvPr/>
        </p:nvSpPr>
        <p:spPr>
          <a:xfrm>
            <a:off x="-12162" y="1587818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6C60DB-87D9-D17E-9D26-B946A815D758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7FAFC-8DAC-9D91-DB6A-D67463073225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(5/6)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A450B2A-9437-959E-F75A-0A6F857A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31" y="1944821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4C46F0D-012C-01BC-CEBE-6E9CC295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2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4418017-3061-2A62-B759-CFA56B1F3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693" y="1944821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D56044-CB03-0259-8AFC-E6F80C1AEAE4}"/>
              </a:ext>
            </a:extLst>
          </p:cNvPr>
          <p:cNvSpPr txBox="1"/>
          <p:nvPr/>
        </p:nvSpPr>
        <p:spPr>
          <a:xfrm>
            <a:off x="187062" y="5293754"/>
            <a:ext cx="385331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0.8471)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0.1508)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18A7D-7918-9D8A-734F-2F6F18AD9AC8}"/>
              </a:ext>
            </a:extLst>
          </p:cNvPr>
          <p:cNvSpPr txBox="1"/>
          <p:nvPr/>
        </p:nvSpPr>
        <p:spPr>
          <a:xfrm>
            <a:off x="1055403" y="4095082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17.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9B718-199A-7DED-593C-EA9026BEDB2D}"/>
              </a:ext>
            </a:extLst>
          </p:cNvPr>
          <p:cNvSpPr txBox="1"/>
          <p:nvPr/>
        </p:nvSpPr>
        <p:spPr>
          <a:xfrm>
            <a:off x="5057160" y="5109087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shared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hobbies count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Divorced couples and non-divorced couples have likely different shared hobbies count 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0F3AF76E-B4FC-FCC0-3862-79EEE1E51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197765" y="5368751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18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74D4-5AA0-0813-8E83-3A543769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C138C-1AC0-C026-FB47-3908323F0F8F}"/>
              </a:ext>
            </a:extLst>
          </p:cNvPr>
          <p:cNvSpPr/>
          <p:nvPr/>
        </p:nvSpPr>
        <p:spPr>
          <a:xfrm>
            <a:off x="-12162" y="1757939"/>
            <a:ext cx="12204162" cy="3016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08A75C-951A-C5F8-550E-19117325C79D}"/>
              </a:ext>
            </a:extLst>
          </p:cNvPr>
          <p:cNvSpPr txBox="1">
            <a:spLocks/>
          </p:cNvSpPr>
          <p:nvPr/>
        </p:nvSpPr>
        <p:spPr>
          <a:xfrm>
            <a:off x="586430" y="309796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327CF-FF08-53D9-5272-66E3E5FE6888}"/>
              </a:ext>
            </a:extLst>
          </p:cNvPr>
          <p:cNvSpPr txBox="1"/>
          <p:nvPr/>
        </p:nvSpPr>
        <p:spPr>
          <a:xfrm>
            <a:off x="2900342" y="128008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Interpersonal relationship and dynamics (6/6)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6962D3A3-9AB1-0EE2-D299-1BE63FE3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66" y="1997663"/>
            <a:ext cx="480455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86B78C74-5231-031E-B565-EF00D7ED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2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FAC26809-48B6-A6FE-DECD-0C1D57E0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89" y="199766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73F85-BD08-5237-033F-135797BA8A23}"/>
              </a:ext>
            </a:extLst>
          </p:cNvPr>
          <p:cNvSpPr txBox="1"/>
          <p:nvPr/>
        </p:nvSpPr>
        <p:spPr>
          <a:xfrm>
            <a:off x="116958" y="5527547"/>
            <a:ext cx="376119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0.0495)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4531B-FECC-BAD0-DA55-6353902EB87B}"/>
              </a:ext>
            </a:extLst>
          </p:cNvPr>
          <p:cNvSpPr txBox="1"/>
          <p:nvPr/>
        </p:nvSpPr>
        <p:spPr>
          <a:xfrm>
            <a:off x="959710" y="415884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18. Distribution of trust score (a), QQ plot for trust score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trust score (c)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C799F-1E6E-FE33-DF89-5D9EFF67059E}"/>
              </a:ext>
            </a:extLst>
          </p:cNvPr>
          <p:cNvSpPr txBox="1"/>
          <p:nvPr/>
        </p:nvSpPr>
        <p:spPr>
          <a:xfrm>
            <a:off x="5127263" y="5450162"/>
            <a:ext cx="6947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trust score 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the trust score differ between the two groups.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9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32B6A86-C7DD-999E-5130-767AF7851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109983" y="5525216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BADCE-B742-F7C9-ABBE-5AE393218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F0AAF5-E71A-CDCE-54C4-E93264F9B9AA}"/>
              </a:ext>
            </a:extLst>
          </p:cNvPr>
          <p:cNvSpPr/>
          <p:nvPr/>
        </p:nvSpPr>
        <p:spPr>
          <a:xfrm>
            <a:off x="706208" y="1340461"/>
            <a:ext cx="6864173" cy="4367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25F4BA-AB0F-6CBD-BD60-2DA3645813A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A7937-C320-CD4C-B7D0-A3C006C9EF73}"/>
              </a:ext>
            </a:extLst>
          </p:cNvPr>
          <p:cNvSpPr txBox="1"/>
          <p:nvPr/>
        </p:nvSpPr>
        <p:spPr>
          <a:xfrm>
            <a:off x="586430" y="2630021"/>
            <a:ext cx="2972847" cy="10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US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733379-6599-C729-825E-4BFCBDCB3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98195"/>
              </p:ext>
            </p:extLst>
          </p:nvPr>
        </p:nvGraphicFramePr>
        <p:xfrm>
          <a:off x="974791" y="1565092"/>
          <a:ext cx="6180921" cy="38271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693441">
                  <a:extLst>
                    <a:ext uri="{9D8B030D-6E8A-4147-A177-3AD203B41FA5}">
                      <a16:colId xmlns:a16="http://schemas.microsoft.com/office/drawing/2014/main" val="1207771473"/>
                    </a:ext>
                  </a:extLst>
                </a:gridCol>
                <a:gridCol w="1626782">
                  <a:extLst>
                    <a:ext uri="{9D8B030D-6E8A-4147-A177-3AD203B41FA5}">
                      <a16:colId xmlns:a16="http://schemas.microsoft.com/office/drawing/2014/main" val="1508207790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3864111275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3589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 stress level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4.94 ± 2.33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5.27 ± 2.30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723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0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7719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0513" indent="-280988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 health issues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87705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2433 (80.86%)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1548 (77.75%)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9302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576 (19.14%)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443 (22.25%)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199111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7098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 occurred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068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2626 (87.27%)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1629 (81.82%)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1111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383 (12.73%)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362 (18.18%)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926037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7833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 violence history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7947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2900 (96.38%)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1848 (92.82%)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9675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109 (3.62%)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143 (7.18%)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9599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14FF40-F71A-C66C-D532-23BA993128B8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</a:t>
            </a:r>
            <a:r>
              <a:rPr lang="en-GB" sz="2400" b="1" i="0" noProof="0" dirty="0" err="1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behavioral</a:t>
            </a:r>
            <a:r>
              <a:rPr lang="en-GB" sz="2400" b="1" i="0" noProof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factors (1/5)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BA97D-51D7-A271-539E-C96AF0D60AAB}"/>
              </a:ext>
            </a:extLst>
          </p:cNvPr>
          <p:cNvSpPr txBox="1"/>
          <p:nvPr/>
        </p:nvSpPr>
        <p:spPr>
          <a:xfrm>
            <a:off x="7690159" y="2892907"/>
            <a:ext cx="4322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5. Summary description of psychological and behavioural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381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0268-0500-9B47-3474-32FA6BEA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1310F-1D42-8FAE-13CE-685D210F9E46}"/>
              </a:ext>
            </a:extLst>
          </p:cNvPr>
          <p:cNvSpPr/>
          <p:nvPr/>
        </p:nvSpPr>
        <p:spPr>
          <a:xfrm>
            <a:off x="0" y="1690574"/>
            <a:ext cx="12192000" cy="2977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FEA69-827F-78BA-C7EE-4479CFD9991A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E58D9B-E500-6B74-26C3-21AD1B49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9" y="1944999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E9CFAC79-ABDB-8464-797A-374A635B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90" y="1915205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8E0863F2-8AD9-A91D-63B4-5932235F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57" y="1915205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03F59-E175-D001-CC73-70C4A647533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(2/5)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12523-90E8-CE02-11B0-62523C3127BB}"/>
              </a:ext>
            </a:extLst>
          </p:cNvPr>
          <p:cNvSpPr txBox="1"/>
          <p:nvPr/>
        </p:nvSpPr>
        <p:spPr>
          <a:xfrm>
            <a:off x="138629" y="5648405"/>
            <a:ext cx="3944273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Levene.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0.2790)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Mann-Whitney U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F28FC-174C-CA3D-9443-4D406F6DA7D3}"/>
              </a:ext>
            </a:extLst>
          </p:cNvPr>
          <p:cNvSpPr txBox="1"/>
          <p:nvPr/>
        </p:nvSpPr>
        <p:spPr>
          <a:xfrm>
            <a:off x="5411972" y="5412829"/>
            <a:ext cx="6368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financial stress.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23871-7EAC-1DAB-3483-79B6FA9C10AE}"/>
              </a:ext>
            </a:extLst>
          </p:cNvPr>
          <p:cNvSpPr txBox="1"/>
          <p:nvPr/>
        </p:nvSpPr>
        <p:spPr>
          <a:xfrm>
            <a:off x="1874110" y="4179424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(a), QQ plot for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financial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stress (c)</a:t>
            </a:r>
          </a:p>
        </p:txBody>
      </p:sp>
      <p:pic>
        <p:nvPicPr>
          <p:cNvPr id="1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661D839F-85C7-5361-508C-6B7526954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428810" y="5626381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070-32C3-0ED3-E65E-779289A1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FFCCF-7DA5-88BF-DD9D-96A6435F96EC}"/>
              </a:ext>
            </a:extLst>
          </p:cNvPr>
          <p:cNvSpPr/>
          <p:nvPr/>
        </p:nvSpPr>
        <p:spPr>
          <a:xfrm>
            <a:off x="6322111" y="1451344"/>
            <a:ext cx="5422605" cy="374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CCC771-2F38-C75A-74A6-40B5D3B5F30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21C0C-CC08-3FF6-49FB-94F37FB82EDF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(3/5)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42D104E-40D3-F22A-5A88-B09AE38A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83" y="1659390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51AA48-4D93-E944-7B4F-1F14C8C470B5}"/>
              </a:ext>
            </a:extLst>
          </p:cNvPr>
          <p:cNvSpPr txBox="1"/>
          <p:nvPr/>
        </p:nvSpPr>
        <p:spPr>
          <a:xfrm>
            <a:off x="673465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0.0084)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9C441-5B47-6776-2544-345D5A9257D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mental health issues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mental health issues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49C52-77CA-698C-5917-723D8321CB89}"/>
              </a:ext>
            </a:extLst>
          </p:cNvPr>
          <p:cNvSpPr txBox="1"/>
          <p:nvPr/>
        </p:nvSpPr>
        <p:spPr>
          <a:xfrm>
            <a:off x="7194474" y="4574676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20. Distribution of the mental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health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issues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FCB4D1D-18EC-6403-A880-6CE5F76AD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45184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2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D62A6-E642-F283-C8D9-E1720049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493792-EEA9-0D8B-C8A2-53F7F4E46314}"/>
              </a:ext>
            </a:extLst>
          </p:cNvPr>
          <p:cNvSpPr/>
          <p:nvPr/>
        </p:nvSpPr>
        <p:spPr>
          <a:xfrm>
            <a:off x="4049483" y="369108"/>
            <a:ext cx="8142517" cy="62949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9B66F-7F06-320A-CFCD-7C37E718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45" y="204816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212C-6DD2-C026-016C-5DD11C9B2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6" y="2692844"/>
            <a:ext cx="2979139" cy="1824727"/>
          </a:xfrm>
        </p:spPr>
        <p:txBody>
          <a:bodyPr anchor="ctr">
            <a:noAutofit/>
          </a:bodyPr>
          <a:lstStyle/>
          <a:p>
            <a:pPr marL="0" indent="0" algn="just">
              <a:buNone/>
              <a:tabLst>
                <a:tab pos="306388" algn="l"/>
                <a:tab pos="571500" algn="l"/>
              </a:tabLst>
            </a:pPr>
            <a:r>
              <a:rPr lang="en-GB" sz="2400" b="1" noProof="0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</a:t>
            </a: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Divorce has become </a:t>
            </a:r>
            <a:r>
              <a:rPr lang="en-GB" sz="2400" u="sng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increasingly common</a:t>
            </a: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worldwide in recent decades. 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5" name="Picture 34" descr="A graph of the country's growth&#10;&#10;AI-generated content may be incorrect.">
            <a:extLst>
              <a:ext uri="{FF2B5EF4-FFF2-40B4-BE49-F238E27FC236}">
                <a16:creationId xmlns:a16="http://schemas.microsoft.com/office/drawing/2014/main" id="{6C1824CE-0766-4BF3-97CE-D68BD80E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97" y="723427"/>
            <a:ext cx="7366842" cy="5200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B445-2CF0-6267-8A5D-0AD8B12C0F3F}"/>
              </a:ext>
            </a:extLst>
          </p:cNvPr>
          <p:cNvSpPr txBox="1"/>
          <p:nvPr/>
        </p:nvSpPr>
        <p:spPr>
          <a:xfrm>
            <a:off x="6558890" y="6108593"/>
            <a:ext cx="389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1. Evolution of divorce rate in the world</a:t>
            </a:r>
          </a:p>
        </p:txBody>
      </p:sp>
    </p:spTree>
    <p:extLst>
      <p:ext uri="{BB962C8B-B14F-4D97-AF65-F5344CB8AC3E}">
        <p14:creationId xmlns:p14="http://schemas.microsoft.com/office/powerpoint/2010/main" val="285185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25BFF-F82B-0444-B7D7-D72D13F05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79E6DA-C715-CBBF-AF9E-8889AEF69D5F}"/>
              </a:ext>
            </a:extLst>
          </p:cNvPr>
          <p:cNvSpPr/>
          <p:nvPr/>
        </p:nvSpPr>
        <p:spPr>
          <a:xfrm>
            <a:off x="6273208" y="1233376"/>
            <a:ext cx="5422605" cy="389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254C22-6B25-2B47-03D0-B3379E6C236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BAC01-D344-4749-CBC6-7508579F2614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(4/5)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BA2D0988-3C6B-C0A9-02FB-4F65D6E5C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129" y="1563697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CAAB5-BA7B-400B-C0C7-D1CCBDDEF89B}"/>
              </a:ext>
            </a:extLst>
          </p:cNvPr>
          <p:cNvSpPr txBox="1"/>
          <p:nvPr/>
        </p:nvSpPr>
        <p:spPr>
          <a:xfrm>
            <a:off x="822321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EDCCD-09AF-C98F-B930-A7AC2809304C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domestic violence history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domestic violence history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33CA3-6AFC-5D92-4492-E69E8A323D9F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21.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domestic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violence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history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94C449E6-3EFC-8693-4EBC-ADE358A9C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755195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80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4694-3804-45A1-8BD0-FFC58E439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45DB2E-7F86-ED73-05AE-7A0F9914B7E6}"/>
              </a:ext>
            </a:extLst>
          </p:cNvPr>
          <p:cNvSpPr/>
          <p:nvPr/>
        </p:nvSpPr>
        <p:spPr>
          <a:xfrm>
            <a:off x="6379533" y="1244009"/>
            <a:ext cx="5422605" cy="4039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97DF3F-B671-D0FF-548A-667F29CA74A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2D1C5-BE1D-AAC2-DDF1-BADDCFCA618C}"/>
              </a:ext>
            </a:extLst>
          </p:cNvPr>
          <p:cNvSpPr txBox="1"/>
          <p:nvPr/>
        </p:nvSpPr>
        <p:spPr>
          <a:xfrm>
            <a:off x="2868444" y="339161"/>
            <a:ext cx="8042788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Psychological and behavioral factors (5</a:t>
            </a:r>
            <a:r>
              <a:rPr lang="en-US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/5</a:t>
            </a: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6F110ECD-C416-7C8D-2231-9A037C72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229" y="1574330"/>
            <a:ext cx="465276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974E0-7E0E-88D7-C459-BB36664F7090}"/>
              </a:ext>
            </a:extLst>
          </p:cNvPr>
          <p:cNvSpPr txBox="1"/>
          <p:nvPr/>
        </p:nvSpPr>
        <p:spPr>
          <a:xfrm>
            <a:off x="58643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5A6B-A6FE-658C-9493-502D87C6E3CB}"/>
              </a:ext>
            </a:extLst>
          </p:cNvPr>
          <p:cNvSpPr txBox="1"/>
          <p:nvPr/>
        </p:nvSpPr>
        <p:spPr>
          <a:xfrm>
            <a:off x="7164920" y="4491907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infidelity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occurence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A5DF7-E199-8130-469F-50FAD3262168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significant association between the infidelity occurrence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 conclude that there is a meaningful relationship between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infidelity occurrence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E155F0A-B0A8-A84B-37A2-C8F6E4DDA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2601666" y="5594920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98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FF552-151F-F0CE-44BB-BABB68CA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FAAD87-3DD3-9E6C-000B-73C07311C01C}"/>
              </a:ext>
            </a:extLst>
          </p:cNvPr>
          <p:cNvSpPr/>
          <p:nvPr/>
        </p:nvSpPr>
        <p:spPr>
          <a:xfrm>
            <a:off x="748582" y="2126511"/>
            <a:ext cx="6416162" cy="27857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0EE8D7-1E59-4192-8905-B9ED716770E0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4D3D9-D9E8-DA7C-E11F-D3F880956C1A}"/>
              </a:ext>
            </a:extLst>
          </p:cNvPr>
          <p:cNvSpPr txBox="1"/>
          <p:nvPr/>
        </p:nvSpPr>
        <p:spPr>
          <a:xfrm>
            <a:off x="2900343" y="333928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(1/3)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A7DDC8-8543-6F2F-2A6C-DE63524F7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22074"/>
              </p:ext>
            </p:extLst>
          </p:nvPr>
        </p:nvGraphicFramePr>
        <p:xfrm>
          <a:off x="1148315" y="2474671"/>
          <a:ext cx="5823531" cy="207848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11573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946755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1665203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9433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 support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6.02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5.89 ± 1.96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63808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046851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 attended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05757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2295 (76.27%)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1503 (75.49%)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36296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70510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714 (23.73%)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488 (24.51%)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543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F0CE8F-DD1A-AD5E-3431-39C85C56BDF2}"/>
              </a:ext>
            </a:extLst>
          </p:cNvPr>
          <p:cNvSpPr txBox="1"/>
          <p:nvPr/>
        </p:nvSpPr>
        <p:spPr>
          <a:xfrm>
            <a:off x="7690159" y="2892907"/>
            <a:ext cx="432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 6. Summary description of social systems factors of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1488808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2ABA4-57C3-C4F2-83B8-8A38A2D7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81369-C048-BA26-284F-D770E10F3D07}"/>
              </a:ext>
            </a:extLst>
          </p:cNvPr>
          <p:cNvSpPr/>
          <p:nvPr/>
        </p:nvSpPr>
        <p:spPr>
          <a:xfrm>
            <a:off x="-12162" y="1432474"/>
            <a:ext cx="12204162" cy="2980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62359E-1037-1FEF-A58D-7AB9FEAFEC92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599A0C7-ED85-6E53-AE0D-32FD48F0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33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51CA04F-831F-6E6B-1E8C-D8B2B882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65" y="1658683"/>
            <a:ext cx="319224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3D20D51F-5423-ADC8-AE88-6960B726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96" y="1658683"/>
            <a:ext cx="480455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F3366-DAE8-B609-57BC-77A65FDB4CE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(2/3)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7AFA8-3FD5-DEAC-89C2-40ADB70157E5}"/>
              </a:ext>
            </a:extLst>
          </p:cNvPr>
          <p:cNvSpPr txBox="1"/>
          <p:nvPr/>
        </p:nvSpPr>
        <p:spPr>
          <a:xfrm>
            <a:off x="275445" y="5124477"/>
            <a:ext cx="3581440" cy="8617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SW. Te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st (P-value: 0.0000)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L. test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(P-value : </a:t>
            </a:r>
            <a:r>
              <a:rPr lang="en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0.6857)</a:t>
            </a:r>
            <a:endParaRPr lang="en-GB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MW. test </a:t>
            </a:r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0.0177)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BA49B-E3AD-CB29-34A2-94D01CB3EB74}"/>
              </a:ext>
            </a:extLst>
          </p:cNvPr>
          <p:cNvSpPr txBox="1"/>
          <p:nvPr/>
        </p:nvSpPr>
        <p:spPr>
          <a:xfrm>
            <a:off x="1693357" y="3895920"/>
            <a:ext cx="1082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19. Distribution of social support (a), QQ plot for social support (b), and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barplots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social support 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6B32F-99CE-6F8A-F2FF-88AB7C5EA860}"/>
              </a:ext>
            </a:extLst>
          </p:cNvPr>
          <p:cNvSpPr txBox="1"/>
          <p:nvPr/>
        </p:nvSpPr>
        <p:spPr>
          <a:xfrm>
            <a:off x="4968777" y="5053755"/>
            <a:ext cx="694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a significant difference in the distribution of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social support 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 divorced and non-divorced couples. </a:t>
            </a:r>
            <a:r>
              <a:rPr lang="en-GB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conclude that divorced and non-divorced couples likely differ in term of access to social support.</a:t>
            </a:r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”</a:t>
            </a:r>
          </a:p>
        </p:txBody>
      </p:sp>
      <p:pic>
        <p:nvPicPr>
          <p:cNvPr id="1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A69510DF-8F78-E52A-6A6C-AFF3649C6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020107" y="5168752"/>
            <a:ext cx="785447" cy="7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15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CB13-02B6-18EB-0EB9-EDA9154EB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0D7E59-1ADB-DD4F-EDAB-90CD22E48842}"/>
              </a:ext>
            </a:extLst>
          </p:cNvPr>
          <p:cNvSpPr/>
          <p:nvPr/>
        </p:nvSpPr>
        <p:spPr>
          <a:xfrm>
            <a:off x="6475229" y="1297171"/>
            <a:ext cx="5380074" cy="40510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7C86C5-CAC3-C3E4-CD46-4210F7674DE8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1D9C2C8-6CAD-CEBB-C8B1-1ACB7AE8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57" y="1627493"/>
            <a:ext cx="465276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2F5FB-7BFC-625C-422D-38524BD83BD6}"/>
              </a:ext>
            </a:extLst>
          </p:cNvPr>
          <p:cNvSpPr txBox="1"/>
          <p:nvPr/>
        </p:nvSpPr>
        <p:spPr>
          <a:xfrm>
            <a:off x="2868444" y="344561"/>
            <a:ext cx="3227556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Support systems (3/3)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199BC-1CFB-76F9-54F0-8EBE870664EB}"/>
              </a:ext>
            </a:extLst>
          </p:cNvPr>
          <p:cNvSpPr txBox="1"/>
          <p:nvPr/>
        </p:nvSpPr>
        <p:spPr>
          <a:xfrm>
            <a:off x="797000" y="5705403"/>
            <a:ext cx="186170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Chi-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D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lang="de-D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/>
            <a:r>
              <a:rPr lang="en-GB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(P-value: 0.5490)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2AFB7-561B-CAA2-BED8-1F5AFA2BF8D8}"/>
              </a:ext>
            </a:extLst>
          </p:cNvPr>
          <p:cNvSpPr txBox="1"/>
          <p:nvPr/>
        </p:nvSpPr>
        <p:spPr>
          <a:xfrm>
            <a:off x="7235883" y="4595090"/>
            <a:ext cx="414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22. Distribution of the counseling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non-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divorced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couples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98727-16A5-4057-2270-7F159DA260A5}"/>
              </a:ext>
            </a:extLst>
          </p:cNvPr>
          <p:cNvSpPr txBox="1"/>
          <p:nvPr/>
        </p:nvSpPr>
        <p:spPr>
          <a:xfrm>
            <a:off x="3540642" y="5536126"/>
            <a:ext cx="842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is no significant association between the 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and being divorced or not.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Therefore, we cannot conclude that there is a meaningful relationship between the 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counseling </a:t>
            </a:r>
            <a:r>
              <a:rPr lang="fr-CH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attendance</a:t>
            </a:r>
            <a:r>
              <a:rPr lang="fr-CH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whether couples are divorced or not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.”</a:t>
            </a:r>
            <a:endParaRPr lang="fr-CH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83817B8-075D-F6E2-14EA-49DCD9EC1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748674" y="5619790"/>
            <a:ext cx="70200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91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F2727-4B8B-1284-A133-0FC914A5C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FB3061-E4F7-D8CC-0A06-BB4E60021C79}"/>
              </a:ext>
            </a:extLst>
          </p:cNvPr>
          <p:cNvSpPr txBox="1">
            <a:spLocks/>
          </p:cNvSpPr>
          <p:nvPr/>
        </p:nvSpPr>
        <p:spPr>
          <a:xfrm>
            <a:off x="756551" y="638713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Conclusion 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45CC44-2CA8-A51D-C2C0-2BE134E4B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4657"/>
              </p:ext>
            </p:extLst>
          </p:nvPr>
        </p:nvGraphicFramePr>
        <p:xfrm>
          <a:off x="539179" y="1420274"/>
          <a:ext cx="11652821" cy="431126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age_at_marriage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marriage_duration_years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num_children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marriage_type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pre_marital_cohabitation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religious_compatibility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cultural_background_match</a:t>
                      </a: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education_level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employment_status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168275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combined_income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communication_score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conflict_frequency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conflict_resolution_style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trust_score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shared_hobbies_count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financial_stress_level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mental_health_issues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infidelity_occurred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231775" lvl="0" indent="-231775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domestic_violence_history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lvl="0" indent="-179388">
                        <a:lnSpc>
                          <a:spcPct val="100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counseling_attended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lvl="0" indent="-179388">
                        <a:lnSpc>
                          <a:spcPct val="200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6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social_support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6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pic>
        <p:nvPicPr>
          <p:cNvPr id="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978BB32-904A-2F29-BF0A-7ECD6DB13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199436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4772B84-75C3-4EC3-D584-691F9F725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891982" y="2029797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0816349-0111-805F-D922-DB1011142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4" y="248522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C4F026E1-1B97-2135-3FCF-C1BA8B644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1247" y="2976080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42E120-D1C7-831C-4713-D3DB123B3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64163" y="349928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EADDEAE7-356F-D7E3-932E-4C660914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78334" y="399192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71AB56C-CF68-A8F7-0CA6-CB42FF91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81875" y="4484574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FC0BB7BF-05C0-5877-6E91-2E298F851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96048" y="4966592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53F1391-74C5-DCBA-185E-C1044F1B8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21549" y="2029797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DC52EBBF-D1F0-7B3B-A708-48D11D8A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14454" y="251180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1ECA1382-8827-BB03-424D-426BFA757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0000" l="52500" r="96154">
                        <a14:foregroundMark x1="59038" y1="20714" x2="60577" y2="16786"/>
                        <a14:foregroundMark x1="52692" y1="50714" x2="52692" y2="45357"/>
                        <a14:foregroundMark x1="70385" y1="7500" x2="73462" y2="7500"/>
                        <a14:foregroundMark x1="96154" y1="49643" x2="96154" y2="4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2907363" y="2983188"/>
            <a:ext cx="33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46681386-C286-C406-49DA-43EFBFDB7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4906153" y="3479371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2B21DA66-795E-B6EC-D461-F443EBD1F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98318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73D00051-86BE-D170-25E4-BCC20B58A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3499284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816D9847-690B-BC18-DA4F-4D3D63AED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485220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56E9E637-61BF-6A25-ACD9-A7B2A8870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7533977" y="201746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humb Thumb Down Icon Like Symbol Stock Vector (Royalty Free) 2554186107 |  Shutterstock">
            <a:extLst>
              <a:ext uri="{FF2B5EF4-FFF2-40B4-BE49-F238E27FC236}">
                <a16:creationId xmlns:a16="http://schemas.microsoft.com/office/drawing/2014/main" id="{397908A1-3FC9-AE9E-EAEE-51207BB80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6786" l="4231" r="46731">
                        <a14:foregroundMark x1="8077" y1="22500" x2="9615" y2="17857"/>
                        <a14:foregroundMark x1="22885" y1="7857" x2="27115" y2="7857"/>
                        <a14:foregroundMark x1="4231" y1="61071" x2="5192" y2="64643"/>
                        <a14:foregroundMark x1="22692" y1="86786" x2="26538" y2="86786"/>
                        <a14:foregroundMark x1="46731" y1="51786" x2="46731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8588"/>
          <a:stretch>
            <a:fillRect/>
          </a:stretch>
        </p:blipFill>
        <p:spPr bwMode="auto">
          <a:xfrm>
            <a:off x="10243537" y="2511808"/>
            <a:ext cx="36569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19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BDC52-C499-07CE-FFCC-966A3B83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FCDB3F-74D6-38D7-278A-7C3B387F3E96}"/>
              </a:ext>
            </a:extLst>
          </p:cNvPr>
          <p:cNvSpPr/>
          <p:nvPr/>
        </p:nvSpPr>
        <p:spPr>
          <a:xfrm>
            <a:off x="7206342" y="287384"/>
            <a:ext cx="4865915" cy="6298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7F831-B333-664D-446F-FE8A4274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00" y="308702"/>
            <a:ext cx="3854939" cy="518611"/>
          </a:xfrm>
        </p:spPr>
        <p:txBody>
          <a:bodyPr anchor="ctr">
            <a:noAutofit/>
          </a:bodyPr>
          <a:lstStyle/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Situation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1E2AA8-0DB6-E9AC-82D3-D99515905A85}"/>
              </a:ext>
            </a:extLst>
          </p:cNvPr>
          <p:cNvGrpSpPr/>
          <p:nvPr/>
        </p:nvGrpSpPr>
        <p:grpSpPr>
          <a:xfrm>
            <a:off x="7648837" y="493401"/>
            <a:ext cx="4175854" cy="5577536"/>
            <a:chOff x="7614072" y="642257"/>
            <a:chExt cx="4175854" cy="55775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570281-3EFE-30DB-1A59-029FACCB6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4"/>
            <a:stretch>
              <a:fillRect/>
            </a:stretch>
          </p:blipFill>
          <p:spPr bwMode="auto">
            <a:xfrm>
              <a:off x="7614072" y="1012370"/>
              <a:ext cx="4175854" cy="520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7F592B-E396-0E2C-DB83-85432539DD49}"/>
                </a:ext>
              </a:extLst>
            </p:cNvPr>
            <p:cNvSpPr/>
            <p:nvPr/>
          </p:nvSpPr>
          <p:spPr>
            <a:xfrm>
              <a:off x="7614072" y="642257"/>
              <a:ext cx="4175854" cy="370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noProof="0" dirty="0">
                  <a:solidFill>
                    <a:schemeClr val="tx1"/>
                  </a:solidFill>
                </a:rPr>
                <a:t>Total divorce rate (TDR)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DB657B-44F1-1F5E-EDA8-D2C437CCC7D2}"/>
              </a:ext>
            </a:extLst>
          </p:cNvPr>
          <p:cNvGrpSpPr/>
          <p:nvPr/>
        </p:nvGrpSpPr>
        <p:grpSpPr>
          <a:xfrm>
            <a:off x="865921" y="1012370"/>
            <a:ext cx="5301344" cy="3857342"/>
            <a:chOff x="1099457" y="2939143"/>
            <a:chExt cx="5301344" cy="40116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1C112D-37F1-A5C0-A2F8-32FC0B6E1624}"/>
                </a:ext>
              </a:extLst>
            </p:cNvPr>
            <p:cNvSpPr/>
            <p:nvPr/>
          </p:nvSpPr>
          <p:spPr>
            <a:xfrm>
              <a:off x="1099457" y="2939143"/>
              <a:ext cx="5301344" cy="4011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 descr="A graph with orange line&#10;&#10;AI-generated content may be incorrect.">
              <a:extLst>
                <a:ext uri="{FF2B5EF4-FFF2-40B4-BE49-F238E27FC236}">
                  <a16:creationId xmlns:a16="http://schemas.microsoft.com/office/drawing/2014/main" id="{69172913-41A2-1138-4911-FA82FF3D8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257" y="3163663"/>
              <a:ext cx="4681743" cy="32158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FFA65-445F-DB8E-C9E4-9E1BA949993C}"/>
                </a:ext>
              </a:extLst>
            </p:cNvPr>
            <p:cNvSpPr txBox="1"/>
            <p:nvPr/>
          </p:nvSpPr>
          <p:spPr>
            <a:xfrm>
              <a:off x="2688772" y="3141890"/>
              <a:ext cx="2307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 </a:t>
              </a:r>
              <a:r>
                <a:rPr lang="en-GB" sz="1400" noProof="0" dirty="0">
                  <a:solidFill>
                    <a:srgbClr val="31313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Switzerland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C3278C-545E-71D2-7E8F-5DCF7BFF25D8}"/>
              </a:ext>
            </a:extLst>
          </p:cNvPr>
          <p:cNvSpPr txBox="1">
            <a:spLocks/>
          </p:cNvSpPr>
          <p:nvPr/>
        </p:nvSpPr>
        <p:spPr>
          <a:xfrm>
            <a:off x="767600" y="4957075"/>
            <a:ext cx="5399665" cy="1262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GB" sz="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en-GB" sz="24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TDR vary considerably </a:t>
            </a:r>
            <a:r>
              <a:rPr lang="en-GB" sz="24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over time and from country to country and region to region </a:t>
            </a: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67F7-1C17-718A-07E0-68A9EFE47959}"/>
              </a:ext>
            </a:extLst>
          </p:cNvPr>
          <p:cNvSpPr txBox="1"/>
          <p:nvPr/>
        </p:nvSpPr>
        <p:spPr>
          <a:xfrm>
            <a:off x="1219960" y="4425778"/>
            <a:ext cx="4593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2. Evolution of the total divorce rate in </a:t>
            </a:r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switzerland</a:t>
            </a:r>
            <a:endParaRPr lang="fr-CH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00126-AFB7-BD54-8228-10C1974BFB5F}"/>
              </a:ext>
            </a:extLst>
          </p:cNvPr>
          <p:cNvSpPr txBox="1"/>
          <p:nvPr/>
        </p:nvSpPr>
        <p:spPr>
          <a:xfrm>
            <a:off x="8530945" y="6159120"/>
            <a:ext cx="289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Fig</a:t>
            </a:r>
            <a:r>
              <a:rPr lang="fr-CH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3. Total divorce rate in 2025</a:t>
            </a:r>
          </a:p>
        </p:txBody>
      </p:sp>
    </p:spTree>
    <p:extLst>
      <p:ext uri="{BB962C8B-B14F-4D97-AF65-F5344CB8AC3E}">
        <p14:creationId xmlns:p14="http://schemas.microsoft.com/office/powerpoint/2010/main" val="373817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975BC-4E51-F1FE-5354-276903DC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05EA-EE1E-0226-650D-21098CC8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183" y="1644917"/>
            <a:ext cx="1845131" cy="518611"/>
          </a:xfrm>
        </p:spPr>
        <p:txBody>
          <a:bodyPr anchor="ctr">
            <a:normAutofit fontScale="90000"/>
          </a:bodyPr>
          <a:lstStyle/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FF391F-30B3-3CD1-A3E8-5E6E4954B9EB}"/>
              </a:ext>
            </a:extLst>
          </p:cNvPr>
          <p:cNvSpPr txBox="1">
            <a:spLocks/>
          </p:cNvSpPr>
          <p:nvPr/>
        </p:nvSpPr>
        <p:spPr>
          <a:xfrm>
            <a:off x="2481242" y="2594874"/>
            <a:ext cx="5497987" cy="11498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sz="2400" u="sng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1C699-382D-1CA6-C9BE-97E3C12D5A8B}"/>
              </a:ext>
            </a:extLst>
          </p:cNvPr>
          <p:cNvSpPr txBox="1"/>
          <p:nvPr/>
        </p:nvSpPr>
        <p:spPr>
          <a:xfrm>
            <a:off x="363971" y="3494314"/>
            <a:ext cx="362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Advancing our understand of factors contributing to divorce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2FBE8-3A86-9353-AC43-A9636CDEE355}"/>
              </a:ext>
            </a:extLst>
          </p:cNvPr>
          <p:cNvSpPr txBox="1"/>
          <p:nvPr/>
        </p:nvSpPr>
        <p:spPr>
          <a:xfrm>
            <a:off x="4548832" y="2338783"/>
            <a:ext cx="377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Are these factors associated with divorce?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2DC2D-42A7-8886-43C9-12031123074A}"/>
              </a:ext>
            </a:extLst>
          </p:cNvPr>
          <p:cNvSpPr txBox="1"/>
          <p:nvPr/>
        </p:nvSpPr>
        <p:spPr>
          <a:xfrm>
            <a:off x="8957547" y="1491457"/>
            <a:ext cx="289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Do divorced and non-divorced couples differ in……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4B2771-3342-6439-AACC-C9A07400C710}"/>
              </a:ext>
            </a:extLst>
          </p:cNvPr>
          <p:cNvCxnSpPr/>
          <p:nvPr/>
        </p:nvCxnSpPr>
        <p:spPr>
          <a:xfrm>
            <a:off x="457200" y="3341914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268959-3B12-904D-92FD-1A745831CCC4}"/>
              </a:ext>
            </a:extLst>
          </p:cNvPr>
          <p:cNvCxnSpPr/>
          <p:nvPr/>
        </p:nvCxnSpPr>
        <p:spPr>
          <a:xfrm>
            <a:off x="4548832" y="2296885"/>
            <a:ext cx="3265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1C202-2F06-C336-E393-8660ED337236}"/>
              </a:ext>
            </a:extLst>
          </p:cNvPr>
          <p:cNvCxnSpPr>
            <a:cxnSpLocks/>
          </p:cNvCxnSpPr>
          <p:nvPr/>
        </p:nvCxnSpPr>
        <p:spPr>
          <a:xfrm>
            <a:off x="9056914" y="1360713"/>
            <a:ext cx="26982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95FF9CA-FD05-3AC3-2830-4D1D423381D2}"/>
              </a:ext>
            </a:extLst>
          </p:cNvPr>
          <p:cNvSpPr txBox="1">
            <a:spLocks/>
          </p:cNvSpPr>
          <p:nvPr/>
        </p:nvSpPr>
        <p:spPr>
          <a:xfrm>
            <a:off x="934077" y="2726504"/>
            <a:ext cx="2146580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Objective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6E1BA17-ABB8-ABCE-F544-E0F2E204FFE7}"/>
              </a:ext>
            </a:extLst>
          </p:cNvPr>
          <p:cNvSpPr txBox="1">
            <a:spLocks/>
          </p:cNvSpPr>
          <p:nvPr/>
        </p:nvSpPr>
        <p:spPr>
          <a:xfrm>
            <a:off x="9218803" y="809168"/>
            <a:ext cx="2374481" cy="518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EBC3861-5AC6-BBDE-FF8F-AF5912C8283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7228116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 Objective – Question-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Hypotheses</a:t>
            </a:r>
            <a:endParaRPr lang="fr-CH" sz="3600" b="1" dirty="0">
              <a:solidFill>
                <a:srgbClr val="9D41F9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BF3BBD-6E2F-5A80-13C5-52285EB6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0919F1-4ABE-6407-5C7D-7C7B1109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F8ACF2-6010-8124-D230-AF24C691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1" name="Picture 40" descr="A diagram of a structure&#10;&#10;AI-generated content may be incorrect.">
            <a:extLst>
              <a:ext uri="{FF2B5EF4-FFF2-40B4-BE49-F238E27FC236}">
                <a16:creationId xmlns:a16="http://schemas.microsoft.com/office/drawing/2014/main" id="{15743AF8-EA81-55A2-6EF8-AA5BF29D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09"/>
          <a:stretch>
            <a:fillRect/>
          </a:stretch>
        </p:blipFill>
        <p:spPr>
          <a:xfrm>
            <a:off x="6371689" y="3245115"/>
            <a:ext cx="3778734" cy="3634817"/>
          </a:xfrm>
          <a:prstGeom prst="rect">
            <a:avLst/>
          </a:prstGeom>
        </p:spPr>
      </p:pic>
      <p:sp>
        <p:nvSpPr>
          <p:cNvPr id="30" name="Bent Up Arrow 29">
            <a:extLst>
              <a:ext uri="{FF2B5EF4-FFF2-40B4-BE49-F238E27FC236}">
                <a16:creationId xmlns:a16="http://schemas.microsoft.com/office/drawing/2014/main" id="{D4DC6EC8-0D59-F362-93B2-D1830A14AF63}"/>
              </a:ext>
            </a:extLst>
          </p:cNvPr>
          <p:cNvSpPr/>
          <p:nvPr/>
        </p:nvSpPr>
        <p:spPr>
          <a:xfrm rot="5400000">
            <a:off x="5214840" y="3631837"/>
            <a:ext cx="1571814" cy="1175657"/>
          </a:xfrm>
          <a:prstGeom prst="bentUpArrow">
            <a:avLst>
              <a:gd name="adj1" fmla="val 31742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Bent Up Arrow 30">
            <a:extLst>
              <a:ext uri="{FF2B5EF4-FFF2-40B4-BE49-F238E27FC236}">
                <a16:creationId xmlns:a16="http://schemas.microsoft.com/office/drawing/2014/main" id="{AE203834-29B4-412F-1F67-29C24B6DE348}"/>
              </a:ext>
            </a:extLst>
          </p:cNvPr>
          <p:cNvSpPr/>
          <p:nvPr/>
        </p:nvSpPr>
        <p:spPr>
          <a:xfrm rot="5400000" flipV="1">
            <a:off x="9571847" y="3093775"/>
            <a:ext cx="1571814" cy="1017815"/>
          </a:xfrm>
          <a:prstGeom prst="bentUpArrow">
            <a:avLst>
              <a:gd name="adj1" fmla="val 3174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461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C3EA59-A206-9164-3A42-2A20A655E4D4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9FE01-86DB-116E-A9A8-8FEB43F689AB}"/>
              </a:ext>
            </a:extLst>
          </p:cNvPr>
          <p:cNvSpPr txBox="1"/>
          <p:nvPr/>
        </p:nvSpPr>
        <p:spPr>
          <a:xfrm>
            <a:off x="522514" y="1719290"/>
            <a:ext cx="1114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source: 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https://www.kaggle.com/datasets/vanpatangan/divorce-prediction/data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5A78C-C714-077E-6803-C23DB0A6D5E0}"/>
              </a:ext>
            </a:extLst>
          </p:cNvPr>
          <p:cNvSpPr txBox="1"/>
          <p:nvPr/>
        </p:nvSpPr>
        <p:spPr>
          <a:xfrm>
            <a:off x="586430" y="2528617"/>
            <a:ext cx="10602687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 dataset is synthetic and not based on real individuals. It is inspired by empirical research and intended for educational, experimental, and research use only. 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FD3CFFA-90F0-8864-6DEF-828B053AF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4123437"/>
            <a:ext cx="3896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 and 22 variables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346C4-6907-1147-953E-C864CC303DBA}"/>
              </a:ext>
            </a:extLst>
          </p:cNvPr>
          <p:cNvSpPr txBox="1"/>
          <p:nvPr/>
        </p:nvSpPr>
        <p:spPr>
          <a:xfrm>
            <a:off x="586430" y="1087919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provenance and collection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0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17250-4A99-6589-75AF-D5EA5BF7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2FA6D4-178C-23B7-00A8-B1E0E1E8B18D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62C170-E9DE-40BC-84E3-3BACD2887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54487"/>
              </p:ext>
            </p:extLst>
          </p:nvPr>
        </p:nvGraphicFramePr>
        <p:xfrm>
          <a:off x="297713" y="2837488"/>
          <a:ext cx="11652821" cy="242849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679403">
                  <a:extLst>
                    <a:ext uri="{9D8B030D-6E8A-4147-A177-3AD203B41FA5}">
                      <a16:colId xmlns:a16="http://schemas.microsoft.com/office/drawing/2014/main" val="3119371991"/>
                    </a:ext>
                  </a:extLst>
                </a:gridCol>
                <a:gridCol w="1996823">
                  <a:extLst>
                    <a:ext uri="{9D8B030D-6E8A-4147-A177-3AD203B41FA5}">
                      <a16:colId xmlns:a16="http://schemas.microsoft.com/office/drawing/2014/main" val="3776344859"/>
                    </a:ext>
                  </a:extLst>
                </a:gridCol>
                <a:gridCol w="2706455">
                  <a:extLst>
                    <a:ext uri="{9D8B030D-6E8A-4147-A177-3AD203B41FA5}">
                      <a16:colId xmlns:a16="http://schemas.microsoft.com/office/drawing/2014/main" val="2024464215"/>
                    </a:ext>
                  </a:extLst>
                </a:gridCol>
                <a:gridCol w="2682055">
                  <a:extLst>
                    <a:ext uri="{9D8B030D-6E8A-4147-A177-3AD203B41FA5}">
                      <a16:colId xmlns:a16="http://schemas.microsoft.com/office/drawing/2014/main" val="2967839051"/>
                    </a:ext>
                  </a:extLst>
                </a:gridCol>
                <a:gridCol w="1588085">
                  <a:extLst>
                    <a:ext uri="{9D8B030D-6E8A-4147-A177-3AD203B41FA5}">
                      <a16:colId xmlns:a16="http://schemas.microsoft.com/office/drawing/2014/main" val="2724366060"/>
                    </a:ext>
                  </a:extLst>
                </a:gridCol>
              </a:tblGrid>
              <a:tr h="1705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Demographic and family structure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Socioeconomic conditions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Interpersonal relationship dynamics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Psychological and </a:t>
                      </a:r>
                      <a:r>
                        <a:rPr lang="en-US" sz="1400" b="1" dirty="0" err="1">
                          <a:effectLst/>
                        </a:rPr>
                        <a:t>behaviroal</a:t>
                      </a:r>
                      <a:r>
                        <a:rPr lang="en-US" sz="1400" b="1" dirty="0">
                          <a:effectLst/>
                        </a:rPr>
                        <a:t> factors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System support</a:t>
                      </a:r>
                      <a:endParaRPr lang="en-CH" sz="14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/>
                </a:tc>
                <a:extLst>
                  <a:ext uri="{0D108BD9-81ED-4DB2-BD59-A6C34878D82A}">
                    <a16:rowId xmlns:a16="http://schemas.microsoft.com/office/drawing/2014/main" val="2124297149"/>
                  </a:ext>
                </a:extLst>
              </a:tr>
              <a:tr h="146237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age_at_marriage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marriage_duration_years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num_children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marriage_type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pre_marital_cohabitation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religious_compatibility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cultural_background_match</a:t>
                      </a: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education_level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employment_status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combined_income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communication_score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conflict_frequency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conflict_resolution_style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trust_score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shared_hobbies_count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financial_stress_level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mental_health_issues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infidelity_occurred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domestic_violence_history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counseling_attended</a:t>
                      </a:r>
                      <a:endParaRPr lang="en-CH" sz="14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Symbol" pitchFamily="2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b="0" dirty="0" err="1">
                          <a:effectLst/>
                        </a:rPr>
                        <a:t>social_support</a:t>
                      </a:r>
                      <a:endParaRPr lang="en-CH" sz="14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endParaRPr lang="en-CH" sz="1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41291" marR="41291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285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86F4FFEC-2955-D74B-1F07-3402E4B4E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30" y="1346590"/>
            <a:ext cx="54296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5000 couples, 0</a:t>
            </a:r>
            <a:r>
              <a:rPr lang="en-MY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lang="en-CH" altLang="en-CH" sz="2400" dirty="0">
                <a:solidFill>
                  <a:srgbClr val="3C404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features and 22 variables</a:t>
            </a:r>
            <a:endParaRPr kumimoji="0" lang="en-CH" altLang="en-CH" sz="24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1D172-48F1-46B8-3DBF-3946E15C8477}"/>
              </a:ext>
            </a:extLst>
          </p:cNvPr>
          <p:cNvSpPr txBox="1"/>
          <p:nvPr/>
        </p:nvSpPr>
        <p:spPr>
          <a:xfrm>
            <a:off x="297713" y="2345540"/>
            <a:ext cx="471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1. </a:t>
            </a:r>
            <a:r>
              <a:rPr lang="fr-CH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fr-CH" dirty="0">
                <a:latin typeface="Calibri Light" panose="020F0302020204030204" pitchFamily="34" charset="0"/>
                <a:cs typeface="Calibri Light" panose="020F0302020204030204" pitchFamily="34" charset="0"/>
              </a:rPr>
              <a:t> and variables of divorce</a:t>
            </a:r>
          </a:p>
        </p:txBody>
      </p:sp>
    </p:spTree>
    <p:extLst>
      <p:ext uri="{BB962C8B-B14F-4D97-AF65-F5344CB8AC3E}">
        <p14:creationId xmlns:p14="http://schemas.microsoft.com/office/powerpoint/2010/main" val="175961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945C-A4E8-1C92-B3BD-356F56E5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E5A6B4-2BAA-85EB-C088-CB4948239E59}"/>
              </a:ext>
            </a:extLst>
          </p:cNvPr>
          <p:cNvSpPr txBox="1">
            <a:spLocks/>
          </p:cNvSpPr>
          <p:nvPr/>
        </p:nvSpPr>
        <p:spPr>
          <a:xfrm>
            <a:off x="586430" y="489857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Data and analyses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BD8A3-8E87-44D0-CC66-9A4211036E23}"/>
              </a:ext>
            </a:extLst>
          </p:cNvPr>
          <p:cNvSpPr txBox="1"/>
          <p:nvPr/>
        </p:nvSpPr>
        <p:spPr>
          <a:xfrm>
            <a:off x="586430" y="1343782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Descriptive </a:t>
            </a:r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fr-CH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AE07C-982E-BFE3-DB00-8DF0E288A9FE}"/>
              </a:ext>
            </a:extLst>
          </p:cNvPr>
          <p:cNvSpPr txBox="1"/>
          <p:nvPr/>
        </p:nvSpPr>
        <p:spPr>
          <a:xfrm>
            <a:off x="586430" y="2967335"/>
            <a:ext cx="6739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Bivariate</a:t>
            </a:r>
            <a:r>
              <a:rPr lang="fr-CH" sz="2400" b="1" dirty="0">
                <a:latin typeface="Calibri" panose="020F0502020204030204" pitchFamily="34" charset="0"/>
                <a:cs typeface="Calibri" panose="020F0502020204030204" pitchFamily="34" charset="0"/>
              </a:rPr>
              <a:t> analyses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96052-C1F7-E34C-D1E8-DAB347C82A05}"/>
              </a:ext>
            </a:extLst>
          </p:cNvPr>
          <p:cNvSpPr txBox="1"/>
          <p:nvPr/>
        </p:nvSpPr>
        <p:spPr>
          <a:xfrm>
            <a:off x="1284514" y="1883228"/>
            <a:ext cx="413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Mean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/Standard 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deviation</a:t>
            </a: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5F144-010A-E5A1-0B5F-90DFC7273DCB}"/>
              </a:ext>
            </a:extLst>
          </p:cNvPr>
          <p:cNvSpPr txBox="1"/>
          <p:nvPr/>
        </p:nvSpPr>
        <p:spPr>
          <a:xfrm>
            <a:off x="1103760" y="3436726"/>
            <a:ext cx="6128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Shapiro-w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Normality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Levene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Equal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variance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Mann-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Withney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U test (Non-</a:t>
            </a:r>
            <a:r>
              <a:rPr lang="fr-CH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parametric</a:t>
            </a:r>
            <a:r>
              <a:rPr lang="fr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test)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Chi-square tests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r>
              <a:rPr lang="en-CH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Correlation</a:t>
            </a:r>
          </a:p>
          <a:p>
            <a:pPr marL="285750" indent="-285750">
              <a:buClr>
                <a:srgbClr val="9D41F9"/>
              </a:buClr>
              <a:buFont typeface="Arial" panose="020B0604020202020204" pitchFamily="34" charset="0"/>
              <a:buChar char="•"/>
            </a:pPr>
            <a:endParaRPr lang="fr-CH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8B407-ECD2-9B46-FDFF-03B2A79FE5B1}"/>
              </a:ext>
            </a:extLst>
          </p:cNvPr>
          <p:cNvSpPr txBox="1"/>
          <p:nvPr/>
        </p:nvSpPr>
        <p:spPr>
          <a:xfrm>
            <a:off x="7326086" y="1499191"/>
            <a:ext cx="4640604" cy="40626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H₀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(Divorced and Non-divorced couples) come from the same distribution.</a:t>
            </a:r>
          </a:p>
          <a:p>
            <a:pPr>
              <a:buClr>
                <a:srgbClr val="9D41F9"/>
              </a:buClr>
              <a:buSzPct val="150000"/>
            </a:pP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b="1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H₁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: The two groups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(Divorced and Non-divorced couples) </a:t>
            </a:r>
            <a:r>
              <a:rPr lang="en-GB" sz="24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in their distributions.</a:t>
            </a: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lr>
                <a:srgbClr val="9D41F9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0.05</a:t>
            </a:r>
            <a:endParaRPr lang="en-GB" sz="2400" noProof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46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BE9B-3571-B5E9-23EF-5525B084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4BF4E8-68FF-A4EB-A85C-344235636E7C}"/>
              </a:ext>
            </a:extLst>
          </p:cNvPr>
          <p:cNvSpPr/>
          <p:nvPr/>
        </p:nvSpPr>
        <p:spPr>
          <a:xfrm>
            <a:off x="517459" y="786592"/>
            <a:ext cx="7836196" cy="5975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505F8E-5934-3995-8064-292EE73DEFD6}"/>
              </a:ext>
            </a:extLst>
          </p:cNvPr>
          <p:cNvSpPr txBox="1">
            <a:spLocks/>
          </p:cNvSpPr>
          <p:nvPr/>
        </p:nvSpPr>
        <p:spPr>
          <a:xfrm>
            <a:off x="517459" y="389198"/>
            <a:ext cx="462782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</a:t>
            </a:r>
            <a:r>
              <a:rPr lang="fr-CH" sz="3600" b="1" dirty="0" err="1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lang="fr-CH" sz="3600" b="1" dirty="0">
                <a:solidFill>
                  <a:srgbClr val="9D41F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</a:t>
            </a:r>
          </a:p>
          <a:p>
            <a:endParaRPr lang="fr-CH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3326E-D395-E5C1-05FC-17EAC22D1B2C}"/>
              </a:ext>
            </a:extLst>
          </p:cNvPr>
          <p:cNvSpPr txBox="1"/>
          <p:nvPr/>
        </p:nvSpPr>
        <p:spPr>
          <a:xfrm>
            <a:off x="2792958" y="221717"/>
            <a:ext cx="5606763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i="0" dirty="0">
                <a:solidFill>
                  <a:srgbClr val="9D41F9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Demographic and family structure (1/8)</a:t>
            </a:r>
            <a:endParaRPr lang="en-CH" sz="2400" b="1" i="0" dirty="0">
              <a:solidFill>
                <a:srgbClr val="9D41F9"/>
              </a:solidFill>
              <a:effectLst/>
              <a:latin typeface="Calibri Light" panose="020F0302020204030204" pitchFamily="34" charset="0"/>
              <a:ea typeface="MS Mincho" panose="02020609040205080304" pitchFamily="49" charset="-128"/>
              <a:cs typeface="Calibri Light" panose="020F030202020403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AB3ACF-54A2-2950-6AB1-F02C24C8C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55968"/>
              </p:ext>
            </p:extLst>
          </p:nvPr>
        </p:nvGraphicFramePr>
        <p:xfrm>
          <a:off x="769236" y="960002"/>
          <a:ext cx="7302789" cy="55738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557725">
                  <a:extLst>
                    <a:ext uri="{9D8B030D-6E8A-4147-A177-3AD203B41FA5}">
                      <a16:colId xmlns:a16="http://schemas.microsoft.com/office/drawing/2014/main" val="173455594"/>
                    </a:ext>
                  </a:extLst>
                </a:gridCol>
                <a:gridCol w="1656877">
                  <a:extLst>
                    <a:ext uri="{9D8B030D-6E8A-4147-A177-3AD203B41FA5}">
                      <a16:colId xmlns:a16="http://schemas.microsoft.com/office/drawing/2014/main" val="2459446558"/>
                    </a:ext>
                  </a:extLst>
                </a:gridCol>
                <a:gridCol w="2088187">
                  <a:extLst>
                    <a:ext uri="{9D8B030D-6E8A-4147-A177-3AD203B41FA5}">
                      <a16:colId xmlns:a16="http://schemas.microsoft.com/office/drawing/2014/main" val="1446270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Non-divorced</a:t>
                      </a:r>
                      <a:endParaRPr lang="en-CH" sz="1800" b="1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Divorced</a:t>
                      </a:r>
                      <a:endParaRPr lang="en-CH" sz="1800" b="1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61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100" b="1" i="0" dirty="0">
                        <a:solidFill>
                          <a:srgbClr val="9D41F9"/>
                        </a:solidFill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43619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Age at marriage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27.55 ± 4.80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27.63 ± 4.94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16589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duration (in years)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9.10 ± 8.75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9.28 ± 8.90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3208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 of children 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1.56 ± 1.24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1.54 ± 1.26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595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6658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Marriage type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073677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Arranged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747 (24.83%)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484 (24.31%)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314179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Love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2100 (69.79%)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1413 (70.97%)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66633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Other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162 (5.38%)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94 (4.72%)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650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5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3352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Religious compatibility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7767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Different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565 (18.78%)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392 (19.69%)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54494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Not Religious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621 (20.64%)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382 (19.19%)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742510"/>
                  </a:ext>
                </a:extLst>
              </a:tr>
              <a:tr h="44967">
                <a:tc>
                  <a:txBody>
                    <a:bodyPr/>
                    <a:lstStyle/>
                    <a:p>
                      <a:pPr indent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Same Religion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1823 (60.58%)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1217 (61.13%)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1955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4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000563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Cultural background match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242330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</a:t>
                      </a:r>
                      <a:endParaRPr lang="en-CH" sz="1800" b="0" i="1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725 (24.09%)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498 (25.01%)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404706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 marL="291465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2284 (75.91%)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1493 (74.99%)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504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CH" sz="2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20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Pre-</a:t>
                      </a:r>
                      <a:r>
                        <a:rPr lang="en-US" sz="18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mariral</a:t>
                      </a: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cohabitation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CH" sz="11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63344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No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1197 (39.78%)</a:t>
                      </a:r>
                      <a:endParaRPr lang="en-CH" sz="1800" b="0" i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1812 (42.29%)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306032"/>
                  </a:ext>
                </a:extLst>
              </a:tr>
              <a:tr h="449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 Yes</a:t>
                      </a:r>
                      <a:endParaRPr lang="en-CH" sz="1800" b="0" i="1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842 (60.22%)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1149 (57.71%)</a:t>
                      </a:r>
                      <a:endParaRPr lang="en-CH" sz="1800" b="0" i="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Calibri Light" panose="020F0302020204030204" pitchFamily="34" charset="0"/>
                      </a:endParaRPr>
                    </a:p>
                  </a:txBody>
                  <a:tcPr marL="15671" marR="15671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467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14ADA2-87A8-965C-6862-1FA532462532}"/>
              </a:ext>
            </a:extLst>
          </p:cNvPr>
          <p:cNvSpPr txBox="1"/>
          <p:nvPr/>
        </p:nvSpPr>
        <p:spPr>
          <a:xfrm>
            <a:off x="8520371" y="3174175"/>
            <a:ext cx="3586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Table 2. Summary description of the demographic and family structure of the divorced and non-divorced couples</a:t>
            </a:r>
          </a:p>
        </p:txBody>
      </p:sp>
    </p:spTree>
    <p:extLst>
      <p:ext uri="{BB962C8B-B14F-4D97-AF65-F5344CB8AC3E}">
        <p14:creationId xmlns:p14="http://schemas.microsoft.com/office/powerpoint/2010/main" val="23957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4668</TotalTime>
  <Words>2786</Words>
  <Application>Microsoft Office PowerPoint</Application>
  <PresentationFormat>Widescreen</PresentationFormat>
  <Paragraphs>447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Calibri Light</vt:lpstr>
      <vt:lpstr>Symbol</vt:lpstr>
      <vt:lpstr>Office Theme</vt:lpstr>
      <vt:lpstr>Divorce code</vt:lpstr>
      <vt:lpstr>Outline</vt:lpstr>
      <vt:lpstr>1. Situation</vt:lpstr>
      <vt:lpstr>1. Situation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Rodrigue Castro Gbedomon</dc:creator>
  <cp:lastModifiedBy>Kabirdev Ramana</cp:lastModifiedBy>
  <cp:revision>31</cp:revision>
  <dcterms:created xsi:type="dcterms:W3CDTF">2025-09-25T07:34:28Z</dcterms:created>
  <dcterms:modified xsi:type="dcterms:W3CDTF">2025-10-13T09:20:38Z</dcterms:modified>
</cp:coreProperties>
</file>